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4631" r:id="rId2"/>
    <p:sldId id="4122" r:id="rId3"/>
    <p:sldId id="4693" r:id="rId4"/>
    <p:sldId id="999" r:id="rId5"/>
    <p:sldId id="1000" r:id="rId6"/>
    <p:sldId id="1001" r:id="rId7"/>
    <p:sldId id="1002" r:id="rId8"/>
    <p:sldId id="1003" r:id="rId9"/>
    <p:sldId id="1004" r:id="rId10"/>
    <p:sldId id="982" r:id="rId11"/>
    <p:sldId id="981" r:id="rId12"/>
    <p:sldId id="980" r:id="rId13"/>
    <p:sldId id="979" r:id="rId14"/>
    <p:sldId id="978" r:id="rId15"/>
    <p:sldId id="977" r:id="rId16"/>
    <p:sldId id="976" r:id="rId17"/>
    <p:sldId id="975" r:id="rId18"/>
    <p:sldId id="974" r:id="rId19"/>
    <p:sldId id="973" r:id="rId20"/>
    <p:sldId id="986" r:id="rId21"/>
    <p:sldId id="985" r:id="rId22"/>
    <p:sldId id="984" r:id="rId23"/>
    <p:sldId id="983" r:id="rId24"/>
    <p:sldId id="989" r:id="rId25"/>
    <p:sldId id="988" r:id="rId26"/>
    <p:sldId id="987" r:id="rId27"/>
    <p:sldId id="991" r:id="rId28"/>
    <p:sldId id="990" r:id="rId29"/>
    <p:sldId id="993" r:id="rId30"/>
    <p:sldId id="992" r:id="rId31"/>
    <p:sldId id="994" r:id="rId32"/>
    <p:sldId id="995" r:id="rId33"/>
    <p:sldId id="997" r:id="rId34"/>
    <p:sldId id="996" r:id="rId35"/>
    <p:sldId id="1005" r:id="rId36"/>
    <p:sldId id="1006" r:id="rId37"/>
    <p:sldId id="1007" r:id="rId38"/>
    <p:sldId id="1008" r:id="rId39"/>
    <p:sldId id="1009" r:id="rId40"/>
    <p:sldId id="1010" r:id="rId41"/>
    <p:sldId id="1011" r:id="rId42"/>
    <p:sldId id="1012" r:id="rId43"/>
    <p:sldId id="1013" r:id="rId44"/>
    <p:sldId id="1014" r:id="rId45"/>
    <p:sldId id="1015" r:id="rId46"/>
    <p:sldId id="4508" r:id="rId47"/>
    <p:sldId id="4730" r:id="rId48"/>
    <p:sldId id="4509" r:id="rId49"/>
    <p:sldId id="471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5BC35C-DA36-49E9-BCA5-8E6AE751E6C1}" type="datetimeFigureOut">
              <a:rPr lang="en-IN" smtClean="0"/>
              <a:t>25-07-2023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EAC36D-3A76-478C-A46F-C57A07A236B0}" type="slidenum">
              <a:rPr lang="en-IN" smtClean="0"/>
              <a:t>‹#›</a:t>
            </a:fld>
            <a:endParaRPr lang="en-IN"/>
          </a:p>
        </p:txBody>
      </p:sp>
    </p:spTree>
    <p:extLst>
      <p:ext uri="{BB962C8B-B14F-4D97-AF65-F5344CB8AC3E}">
        <p14:creationId xmlns:p14="http://schemas.microsoft.com/office/powerpoint/2010/main" val="1511510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61045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2DA6D-2A3D-B178-750C-EF1EEC5924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F04A05C-C2AA-3C6B-7747-702CE68EFB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0F1F865-6FCE-023D-A32E-E1D0C653B023}"/>
              </a:ext>
            </a:extLst>
          </p:cNvPr>
          <p:cNvSpPr>
            <a:spLocks noGrp="1"/>
          </p:cNvSpPr>
          <p:nvPr>
            <p:ph type="dt" sz="half" idx="10"/>
          </p:nvPr>
        </p:nvSpPr>
        <p:spPr/>
        <p:txBody>
          <a:bodyPr/>
          <a:lstStyle/>
          <a:p>
            <a:fld id="{EC2CC551-F46B-4A42-AE94-2208A998F1D9}" type="datetimeFigureOut">
              <a:rPr lang="en-IN" smtClean="0"/>
              <a:t>25-07-2023</a:t>
            </a:fld>
            <a:endParaRPr lang="en-IN"/>
          </a:p>
        </p:txBody>
      </p:sp>
      <p:sp>
        <p:nvSpPr>
          <p:cNvPr id="5" name="Footer Placeholder 4">
            <a:extLst>
              <a:ext uri="{FF2B5EF4-FFF2-40B4-BE49-F238E27FC236}">
                <a16:creationId xmlns:a16="http://schemas.microsoft.com/office/drawing/2014/main" id="{D673FF97-DE07-6DB3-BB85-F309921DC8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4D3A2F-A571-555A-ED56-E319AFB1A58E}"/>
              </a:ext>
            </a:extLst>
          </p:cNvPr>
          <p:cNvSpPr>
            <a:spLocks noGrp="1"/>
          </p:cNvSpPr>
          <p:nvPr>
            <p:ph type="sldNum" sz="quarter" idx="12"/>
          </p:nvPr>
        </p:nvSpPr>
        <p:spPr/>
        <p:txBody>
          <a:bodyPr/>
          <a:lstStyle/>
          <a:p>
            <a:fld id="{E42759EE-99F1-4DEF-8DA0-A659DBB5C8D7}" type="slidenum">
              <a:rPr lang="en-IN" smtClean="0"/>
              <a:t>‹#›</a:t>
            </a:fld>
            <a:endParaRPr lang="en-IN"/>
          </a:p>
        </p:txBody>
      </p:sp>
    </p:spTree>
    <p:extLst>
      <p:ext uri="{BB962C8B-B14F-4D97-AF65-F5344CB8AC3E}">
        <p14:creationId xmlns:p14="http://schemas.microsoft.com/office/powerpoint/2010/main" val="117199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32275-77E5-705E-0358-06DFF945DF6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EDDC4A-324F-C92C-8C7D-D7FAEF3588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03A3E9-D428-59B1-3FC3-89BC9DFFA7ED}"/>
              </a:ext>
            </a:extLst>
          </p:cNvPr>
          <p:cNvSpPr>
            <a:spLocks noGrp="1"/>
          </p:cNvSpPr>
          <p:nvPr>
            <p:ph type="dt" sz="half" idx="10"/>
          </p:nvPr>
        </p:nvSpPr>
        <p:spPr/>
        <p:txBody>
          <a:bodyPr/>
          <a:lstStyle/>
          <a:p>
            <a:fld id="{EC2CC551-F46B-4A42-AE94-2208A998F1D9}" type="datetimeFigureOut">
              <a:rPr lang="en-IN" smtClean="0"/>
              <a:t>25-07-2023</a:t>
            </a:fld>
            <a:endParaRPr lang="en-IN"/>
          </a:p>
        </p:txBody>
      </p:sp>
      <p:sp>
        <p:nvSpPr>
          <p:cNvPr id="5" name="Footer Placeholder 4">
            <a:extLst>
              <a:ext uri="{FF2B5EF4-FFF2-40B4-BE49-F238E27FC236}">
                <a16:creationId xmlns:a16="http://schemas.microsoft.com/office/drawing/2014/main" id="{C6266325-8F6C-59D7-2B18-2FB40B3E5B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9FF9EF-BC7C-45D7-8D98-F5DDBE286F4E}"/>
              </a:ext>
            </a:extLst>
          </p:cNvPr>
          <p:cNvSpPr>
            <a:spLocks noGrp="1"/>
          </p:cNvSpPr>
          <p:nvPr>
            <p:ph type="sldNum" sz="quarter" idx="12"/>
          </p:nvPr>
        </p:nvSpPr>
        <p:spPr/>
        <p:txBody>
          <a:bodyPr/>
          <a:lstStyle/>
          <a:p>
            <a:fld id="{E42759EE-99F1-4DEF-8DA0-A659DBB5C8D7}" type="slidenum">
              <a:rPr lang="en-IN" smtClean="0"/>
              <a:t>‹#›</a:t>
            </a:fld>
            <a:endParaRPr lang="en-IN"/>
          </a:p>
        </p:txBody>
      </p:sp>
    </p:spTree>
    <p:extLst>
      <p:ext uri="{BB962C8B-B14F-4D97-AF65-F5344CB8AC3E}">
        <p14:creationId xmlns:p14="http://schemas.microsoft.com/office/powerpoint/2010/main" val="4094316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1C3C3D-8690-B090-CF14-E53604E30F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93D6BAF-B094-0565-8A8F-D9C28640DB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538C3F-1900-B88A-6174-A86B2C889FB1}"/>
              </a:ext>
            </a:extLst>
          </p:cNvPr>
          <p:cNvSpPr>
            <a:spLocks noGrp="1"/>
          </p:cNvSpPr>
          <p:nvPr>
            <p:ph type="dt" sz="half" idx="10"/>
          </p:nvPr>
        </p:nvSpPr>
        <p:spPr/>
        <p:txBody>
          <a:bodyPr/>
          <a:lstStyle/>
          <a:p>
            <a:fld id="{EC2CC551-F46B-4A42-AE94-2208A998F1D9}" type="datetimeFigureOut">
              <a:rPr lang="en-IN" smtClean="0"/>
              <a:t>25-07-2023</a:t>
            </a:fld>
            <a:endParaRPr lang="en-IN"/>
          </a:p>
        </p:txBody>
      </p:sp>
      <p:sp>
        <p:nvSpPr>
          <p:cNvPr id="5" name="Footer Placeholder 4">
            <a:extLst>
              <a:ext uri="{FF2B5EF4-FFF2-40B4-BE49-F238E27FC236}">
                <a16:creationId xmlns:a16="http://schemas.microsoft.com/office/drawing/2014/main" id="{AABC9D95-4DBE-7BC0-B1C6-B97B94A996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C4AC5F-0D99-563B-46BB-274E14E300C3}"/>
              </a:ext>
            </a:extLst>
          </p:cNvPr>
          <p:cNvSpPr>
            <a:spLocks noGrp="1"/>
          </p:cNvSpPr>
          <p:nvPr>
            <p:ph type="sldNum" sz="quarter" idx="12"/>
          </p:nvPr>
        </p:nvSpPr>
        <p:spPr/>
        <p:txBody>
          <a:bodyPr/>
          <a:lstStyle/>
          <a:p>
            <a:fld id="{E42759EE-99F1-4DEF-8DA0-A659DBB5C8D7}" type="slidenum">
              <a:rPr lang="en-IN" smtClean="0"/>
              <a:t>‹#›</a:t>
            </a:fld>
            <a:endParaRPr lang="en-IN"/>
          </a:p>
        </p:txBody>
      </p:sp>
    </p:spTree>
    <p:extLst>
      <p:ext uri="{BB962C8B-B14F-4D97-AF65-F5344CB8AC3E}">
        <p14:creationId xmlns:p14="http://schemas.microsoft.com/office/powerpoint/2010/main" val="4031977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2"/>
            <a:ext cx="8412467" cy="7206343"/>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1304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33" indent="0">
              <a:buNone/>
              <a:defRPr sz="3733"/>
            </a:lvl2pPr>
            <a:lvl3pPr marL="1218864" indent="0">
              <a:buNone/>
              <a:defRPr sz="3199"/>
            </a:lvl3pPr>
            <a:lvl4pPr marL="1828297" indent="0">
              <a:buNone/>
              <a:defRPr sz="2667"/>
            </a:lvl4pPr>
            <a:lvl5pPr marL="2437730" indent="0">
              <a:buNone/>
              <a:defRPr sz="2667"/>
            </a:lvl5pPr>
            <a:lvl6pPr marL="3047162" indent="0">
              <a:buNone/>
              <a:defRPr sz="2667"/>
            </a:lvl6pPr>
            <a:lvl7pPr marL="3656595" indent="0">
              <a:buNone/>
              <a:defRPr sz="2667"/>
            </a:lvl7pPr>
            <a:lvl8pPr marL="4266027" indent="0">
              <a:buNone/>
              <a:defRPr sz="2667"/>
            </a:lvl8pPr>
            <a:lvl9pPr marL="4875459"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3071527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3" y="6408741"/>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40"/>
            <a:ext cx="1067079"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9" y="627903"/>
            <a:ext cx="560419" cy="270355"/>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en-US" sz="1800">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6" y="338346"/>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5"/>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65452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06027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A71E8-C887-38DF-68FB-A3091326B4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E9B3253-63A5-1190-1950-01D0D87423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1B4BF6-9818-DB69-1105-EC15B95152A4}"/>
              </a:ext>
            </a:extLst>
          </p:cNvPr>
          <p:cNvSpPr>
            <a:spLocks noGrp="1"/>
          </p:cNvSpPr>
          <p:nvPr>
            <p:ph type="dt" sz="half" idx="10"/>
          </p:nvPr>
        </p:nvSpPr>
        <p:spPr/>
        <p:txBody>
          <a:bodyPr/>
          <a:lstStyle/>
          <a:p>
            <a:fld id="{EC2CC551-F46B-4A42-AE94-2208A998F1D9}" type="datetimeFigureOut">
              <a:rPr lang="en-IN" smtClean="0"/>
              <a:t>25-07-2023</a:t>
            </a:fld>
            <a:endParaRPr lang="en-IN"/>
          </a:p>
        </p:txBody>
      </p:sp>
      <p:sp>
        <p:nvSpPr>
          <p:cNvPr id="5" name="Footer Placeholder 4">
            <a:extLst>
              <a:ext uri="{FF2B5EF4-FFF2-40B4-BE49-F238E27FC236}">
                <a16:creationId xmlns:a16="http://schemas.microsoft.com/office/drawing/2014/main" id="{25F33BAC-6585-F305-625B-7BEE00F0FD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9FFE0E-2278-7B4A-0B06-239EDE5265FF}"/>
              </a:ext>
            </a:extLst>
          </p:cNvPr>
          <p:cNvSpPr>
            <a:spLocks noGrp="1"/>
          </p:cNvSpPr>
          <p:nvPr>
            <p:ph type="sldNum" sz="quarter" idx="12"/>
          </p:nvPr>
        </p:nvSpPr>
        <p:spPr/>
        <p:txBody>
          <a:bodyPr/>
          <a:lstStyle/>
          <a:p>
            <a:fld id="{E42759EE-99F1-4DEF-8DA0-A659DBB5C8D7}" type="slidenum">
              <a:rPr lang="en-IN" smtClean="0"/>
              <a:t>‹#›</a:t>
            </a:fld>
            <a:endParaRPr lang="en-IN"/>
          </a:p>
        </p:txBody>
      </p:sp>
    </p:spTree>
    <p:extLst>
      <p:ext uri="{BB962C8B-B14F-4D97-AF65-F5344CB8AC3E}">
        <p14:creationId xmlns:p14="http://schemas.microsoft.com/office/powerpoint/2010/main" val="3843262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5464-7B06-C8B1-CFA1-62B65FE0B4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D2C9C5D-F3D0-E2A4-7C7A-11EDE160BD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FF84CF-2349-478A-1BB7-854F0948AD33}"/>
              </a:ext>
            </a:extLst>
          </p:cNvPr>
          <p:cNvSpPr>
            <a:spLocks noGrp="1"/>
          </p:cNvSpPr>
          <p:nvPr>
            <p:ph type="dt" sz="half" idx="10"/>
          </p:nvPr>
        </p:nvSpPr>
        <p:spPr/>
        <p:txBody>
          <a:bodyPr/>
          <a:lstStyle/>
          <a:p>
            <a:fld id="{EC2CC551-F46B-4A42-AE94-2208A998F1D9}" type="datetimeFigureOut">
              <a:rPr lang="en-IN" smtClean="0"/>
              <a:t>25-07-2023</a:t>
            </a:fld>
            <a:endParaRPr lang="en-IN"/>
          </a:p>
        </p:txBody>
      </p:sp>
      <p:sp>
        <p:nvSpPr>
          <p:cNvPr id="5" name="Footer Placeholder 4">
            <a:extLst>
              <a:ext uri="{FF2B5EF4-FFF2-40B4-BE49-F238E27FC236}">
                <a16:creationId xmlns:a16="http://schemas.microsoft.com/office/drawing/2014/main" id="{87768F51-770D-C136-39E1-2246E1F1C7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6E60C7-14D6-AA9C-9C70-DA62C0877547}"/>
              </a:ext>
            </a:extLst>
          </p:cNvPr>
          <p:cNvSpPr>
            <a:spLocks noGrp="1"/>
          </p:cNvSpPr>
          <p:nvPr>
            <p:ph type="sldNum" sz="quarter" idx="12"/>
          </p:nvPr>
        </p:nvSpPr>
        <p:spPr/>
        <p:txBody>
          <a:bodyPr/>
          <a:lstStyle/>
          <a:p>
            <a:fld id="{E42759EE-99F1-4DEF-8DA0-A659DBB5C8D7}" type="slidenum">
              <a:rPr lang="en-IN" smtClean="0"/>
              <a:t>‹#›</a:t>
            </a:fld>
            <a:endParaRPr lang="en-IN"/>
          </a:p>
        </p:txBody>
      </p:sp>
    </p:spTree>
    <p:extLst>
      <p:ext uri="{BB962C8B-B14F-4D97-AF65-F5344CB8AC3E}">
        <p14:creationId xmlns:p14="http://schemas.microsoft.com/office/powerpoint/2010/main" val="1506836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B8988-3E29-5923-6DB4-FD722063A9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FCA0DA-3E96-198F-C9F9-5729EFE9ED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6882D6-3454-7319-A5A5-8D8AD70385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8B8A66F-CF2D-98CE-53CB-ADC195FEEC6B}"/>
              </a:ext>
            </a:extLst>
          </p:cNvPr>
          <p:cNvSpPr>
            <a:spLocks noGrp="1"/>
          </p:cNvSpPr>
          <p:nvPr>
            <p:ph type="dt" sz="half" idx="10"/>
          </p:nvPr>
        </p:nvSpPr>
        <p:spPr/>
        <p:txBody>
          <a:bodyPr/>
          <a:lstStyle/>
          <a:p>
            <a:fld id="{EC2CC551-F46B-4A42-AE94-2208A998F1D9}" type="datetimeFigureOut">
              <a:rPr lang="en-IN" smtClean="0"/>
              <a:t>25-07-2023</a:t>
            </a:fld>
            <a:endParaRPr lang="en-IN"/>
          </a:p>
        </p:txBody>
      </p:sp>
      <p:sp>
        <p:nvSpPr>
          <p:cNvPr id="6" name="Footer Placeholder 5">
            <a:extLst>
              <a:ext uri="{FF2B5EF4-FFF2-40B4-BE49-F238E27FC236}">
                <a16:creationId xmlns:a16="http://schemas.microsoft.com/office/drawing/2014/main" id="{665A0763-CE9A-D766-724D-2143DC9984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92FEBA-C21E-D8C8-B799-9DED1F9EC7E6}"/>
              </a:ext>
            </a:extLst>
          </p:cNvPr>
          <p:cNvSpPr>
            <a:spLocks noGrp="1"/>
          </p:cNvSpPr>
          <p:nvPr>
            <p:ph type="sldNum" sz="quarter" idx="12"/>
          </p:nvPr>
        </p:nvSpPr>
        <p:spPr/>
        <p:txBody>
          <a:bodyPr/>
          <a:lstStyle/>
          <a:p>
            <a:fld id="{E42759EE-99F1-4DEF-8DA0-A659DBB5C8D7}" type="slidenum">
              <a:rPr lang="en-IN" smtClean="0"/>
              <a:t>‹#›</a:t>
            </a:fld>
            <a:endParaRPr lang="en-IN"/>
          </a:p>
        </p:txBody>
      </p:sp>
    </p:spTree>
    <p:extLst>
      <p:ext uri="{BB962C8B-B14F-4D97-AF65-F5344CB8AC3E}">
        <p14:creationId xmlns:p14="http://schemas.microsoft.com/office/powerpoint/2010/main" val="2609722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BD251-DE3B-44E4-4095-263AFA665F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507163-E1BF-F687-F356-0914334114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480963-EE8F-560E-BB01-E07A362F06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AB7568B-A5E9-F208-ECF8-D04CED2CB6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265AA1-291B-DA00-A431-C88FBB2F50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EEF08D8-5497-30B1-1219-0B3D47467A9B}"/>
              </a:ext>
            </a:extLst>
          </p:cNvPr>
          <p:cNvSpPr>
            <a:spLocks noGrp="1"/>
          </p:cNvSpPr>
          <p:nvPr>
            <p:ph type="dt" sz="half" idx="10"/>
          </p:nvPr>
        </p:nvSpPr>
        <p:spPr/>
        <p:txBody>
          <a:bodyPr/>
          <a:lstStyle/>
          <a:p>
            <a:fld id="{EC2CC551-F46B-4A42-AE94-2208A998F1D9}" type="datetimeFigureOut">
              <a:rPr lang="en-IN" smtClean="0"/>
              <a:t>25-07-2023</a:t>
            </a:fld>
            <a:endParaRPr lang="en-IN"/>
          </a:p>
        </p:txBody>
      </p:sp>
      <p:sp>
        <p:nvSpPr>
          <p:cNvPr id="8" name="Footer Placeholder 7">
            <a:extLst>
              <a:ext uri="{FF2B5EF4-FFF2-40B4-BE49-F238E27FC236}">
                <a16:creationId xmlns:a16="http://schemas.microsoft.com/office/drawing/2014/main" id="{A3853E63-EAE8-620F-4A5B-14910520B78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09FEF0A-0788-9DDF-3D41-BD3C1188B681}"/>
              </a:ext>
            </a:extLst>
          </p:cNvPr>
          <p:cNvSpPr>
            <a:spLocks noGrp="1"/>
          </p:cNvSpPr>
          <p:nvPr>
            <p:ph type="sldNum" sz="quarter" idx="12"/>
          </p:nvPr>
        </p:nvSpPr>
        <p:spPr/>
        <p:txBody>
          <a:bodyPr/>
          <a:lstStyle/>
          <a:p>
            <a:fld id="{E42759EE-99F1-4DEF-8DA0-A659DBB5C8D7}" type="slidenum">
              <a:rPr lang="en-IN" smtClean="0"/>
              <a:t>‹#›</a:t>
            </a:fld>
            <a:endParaRPr lang="en-IN"/>
          </a:p>
        </p:txBody>
      </p:sp>
    </p:spTree>
    <p:extLst>
      <p:ext uri="{BB962C8B-B14F-4D97-AF65-F5344CB8AC3E}">
        <p14:creationId xmlns:p14="http://schemas.microsoft.com/office/powerpoint/2010/main" val="1561826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D00C-A97D-8E75-725A-BAA988C56C5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CEF67B1-8437-25CE-81F4-F985569F1910}"/>
              </a:ext>
            </a:extLst>
          </p:cNvPr>
          <p:cNvSpPr>
            <a:spLocks noGrp="1"/>
          </p:cNvSpPr>
          <p:nvPr>
            <p:ph type="dt" sz="half" idx="10"/>
          </p:nvPr>
        </p:nvSpPr>
        <p:spPr/>
        <p:txBody>
          <a:bodyPr/>
          <a:lstStyle/>
          <a:p>
            <a:fld id="{EC2CC551-F46B-4A42-AE94-2208A998F1D9}" type="datetimeFigureOut">
              <a:rPr lang="en-IN" smtClean="0"/>
              <a:t>25-07-2023</a:t>
            </a:fld>
            <a:endParaRPr lang="en-IN"/>
          </a:p>
        </p:txBody>
      </p:sp>
      <p:sp>
        <p:nvSpPr>
          <p:cNvPr id="4" name="Footer Placeholder 3">
            <a:extLst>
              <a:ext uri="{FF2B5EF4-FFF2-40B4-BE49-F238E27FC236}">
                <a16:creationId xmlns:a16="http://schemas.microsoft.com/office/drawing/2014/main" id="{B2BDC6D1-BA95-6AB8-F8D5-FF1C08C6337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2FDBB95-19A5-0B46-EC18-979D868FA3D6}"/>
              </a:ext>
            </a:extLst>
          </p:cNvPr>
          <p:cNvSpPr>
            <a:spLocks noGrp="1"/>
          </p:cNvSpPr>
          <p:nvPr>
            <p:ph type="sldNum" sz="quarter" idx="12"/>
          </p:nvPr>
        </p:nvSpPr>
        <p:spPr/>
        <p:txBody>
          <a:bodyPr/>
          <a:lstStyle/>
          <a:p>
            <a:fld id="{E42759EE-99F1-4DEF-8DA0-A659DBB5C8D7}" type="slidenum">
              <a:rPr lang="en-IN" smtClean="0"/>
              <a:t>‹#›</a:t>
            </a:fld>
            <a:endParaRPr lang="en-IN"/>
          </a:p>
        </p:txBody>
      </p:sp>
    </p:spTree>
    <p:extLst>
      <p:ext uri="{BB962C8B-B14F-4D97-AF65-F5344CB8AC3E}">
        <p14:creationId xmlns:p14="http://schemas.microsoft.com/office/powerpoint/2010/main" val="712347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8D0115-79EA-57E9-7F88-9765CA38415B}"/>
              </a:ext>
            </a:extLst>
          </p:cNvPr>
          <p:cNvSpPr>
            <a:spLocks noGrp="1"/>
          </p:cNvSpPr>
          <p:nvPr>
            <p:ph type="dt" sz="half" idx="10"/>
          </p:nvPr>
        </p:nvSpPr>
        <p:spPr/>
        <p:txBody>
          <a:bodyPr/>
          <a:lstStyle/>
          <a:p>
            <a:fld id="{EC2CC551-F46B-4A42-AE94-2208A998F1D9}" type="datetimeFigureOut">
              <a:rPr lang="en-IN" smtClean="0"/>
              <a:t>25-07-2023</a:t>
            </a:fld>
            <a:endParaRPr lang="en-IN"/>
          </a:p>
        </p:txBody>
      </p:sp>
      <p:sp>
        <p:nvSpPr>
          <p:cNvPr id="3" name="Footer Placeholder 2">
            <a:extLst>
              <a:ext uri="{FF2B5EF4-FFF2-40B4-BE49-F238E27FC236}">
                <a16:creationId xmlns:a16="http://schemas.microsoft.com/office/drawing/2014/main" id="{3BC7D717-9C69-C524-0A0A-8186807CF21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92FDF53-1221-511A-C478-C29ABF2AEFDF}"/>
              </a:ext>
            </a:extLst>
          </p:cNvPr>
          <p:cNvSpPr>
            <a:spLocks noGrp="1"/>
          </p:cNvSpPr>
          <p:nvPr>
            <p:ph type="sldNum" sz="quarter" idx="12"/>
          </p:nvPr>
        </p:nvSpPr>
        <p:spPr/>
        <p:txBody>
          <a:bodyPr/>
          <a:lstStyle/>
          <a:p>
            <a:fld id="{E42759EE-99F1-4DEF-8DA0-A659DBB5C8D7}" type="slidenum">
              <a:rPr lang="en-IN" smtClean="0"/>
              <a:t>‹#›</a:t>
            </a:fld>
            <a:endParaRPr lang="en-IN"/>
          </a:p>
        </p:txBody>
      </p:sp>
    </p:spTree>
    <p:extLst>
      <p:ext uri="{BB962C8B-B14F-4D97-AF65-F5344CB8AC3E}">
        <p14:creationId xmlns:p14="http://schemas.microsoft.com/office/powerpoint/2010/main" val="1224394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0B2A5-7202-AB5D-746D-1466112E0F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544F335-CB6C-755C-3206-D008BE5E7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23A53B0-7BCD-97D4-0327-F974FA28EE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FA0DCA-E71F-067E-A6A1-D631E093EA38}"/>
              </a:ext>
            </a:extLst>
          </p:cNvPr>
          <p:cNvSpPr>
            <a:spLocks noGrp="1"/>
          </p:cNvSpPr>
          <p:nvPr>
            <p:ph type="dt" sz="half" idx="10"/>
          </p:nvPr>
        </p:nvSpPr>
        <p:spPr/>
        <p:txBody>
          <a:bodyPr/>
          <a:lstStyle/>
          <a:p>
            <a:fld id="{EC2CC551-F46B-4A42-AE94-2208A998F1D9}" type="datetimeFigureOut">
              <a:rPr lang="en-IN" smtClean="0"/>
              <a:t>25-07-2023</a:t>
            </a:fld>
            <a:endParaRPr lang="en-IN"/>
          </a:p>
        </p:txBody>
      </p:sp>
      <p:sp>
        <p:nvSpPr>
          <p:cNvPr id="6" name="Footer Placeholder 5">
            <a:extLst>
              <a:ext uri="{FF2B5EF4-FFF2-40B4-BE49-F238E27FC236}">
                <a16:creationId xmlns:a16="http://schemas.microsoft.com/office/drawing/2014/main" id="{2485B4EC-72DE-51D8-013B-AB75540B27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03AE524-F4F5-2D93-502C-38D8CC612C0A}"/>
              </a:ext>
            </a:extLst>
          </p:cNvPr>
          <p:cNvSpPr>
            <a:spLocks noGrp="1"/>
          </p:cNvSpPr>
          <p:nvPr>
            <p:ph type="sldNum" sz="quarter" idx="12"/>
          </p:nvPr>
        </p:nvSpPr>
        <p:spPr/>
        <p:txBody>
          <a:bodyPr/>
          <a:lstStyle/>
          <a:p>
            <a:fld id="{E42759EE-99F1-4DEF-8DA0-A659DBB5C8D7}" type="slidenum">
              <a:rPr lang="en-IN" smtClean="0"/>
              <a:t>‹#›</a:t>
            </a:fld>
            <a:endParaRPr lang="en-IN"/>
          </a:p>
        </p:txBody>
      </p:sp>
    </p:spTree>
    <p:extLst>
      <p:ext uri="{BB962C8B-B14F-4D97-AF65-F5344CB8AC3E}">
        <p14:creationId xmlns:p14="http://schemas.microsoft.com/office/powerpoint/2010/main" val="2158988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8D047-C3DE-BE7E-560F-71B4C43D1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46CBFC7-2B4F-288C-69FB-440B4E26BE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F8A6E98-88D5-3548-83BE-41CCC62628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FC98F8-1C4A-BD61-6E60-1BBE45987977}"/>
              </a:ext>
            </a:extLst>
          </p:cNvPr>
          <p:cNvSpPr>
            <a:spLocks noGrp="1"/>
          </p:cNvSpPr>
          <p:nvPr>
            <p:ph type="dt" sz="half" idx="10"/>
          </p:nvPr>
        </p:nvSpPr>
        <p:spPr/>
        <p:txBody>
          <a:bodyPr/>
          <a:lstStyle/>
          <a:p>
            <a:fld id="{EC2CC551-F46B-4A42-AE94-2208A998F1D9}" type="datetimeFigureOut">
              <a:rPr lang="en-IN" smtClean="0"/>
              <a:t>25-07-2023</a:t>
            </a:fld>
            <a:endParaRPr lang="en-IN"/>
          </a:p>
        </p:txBody>
      </p:sp>
      <p:sp>
        <p:nvSpPr>
          <p:cNvPr id="6" name="Footer Placeholder 5">
            <a:extLst>
              <a:ext uri="{FF2B5EF4-FFF2-40B4-BE49-F238E27FC236}">
                <a16:creationId xmlns:a16="http://schemas.microsoft.com/office/drawing/2014/main" id="{69B869A8-30A7-6B5C-F3FD-16786D9938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FA76BF-C042-306C-D380-7419C47AFCDE}"/>
              </a:ext>
            </a:extLst>
          </p:cNvPr>
          <p:cNvSpPr>
            <a:spLocks noGrp="1"/>
          </p:cNvSpPr>
          <p:nvPr>
            <p:ph type="sldNum" sz="quarter" idx="12"/>
          </p:nvPr>
        </p:nvSpPr>
        <p:spPr/>
        <p:txBody>
          <a:bodyPr/>
          <a:lstStyle/>
          <a:p>
            <a:fld id="{E42759EE-99F1-4DEF-8DA0-A659DBB5C8D7}" type="slidenum">
              <a:rPr lang="en-IN" smtClean="0"/>
              <a:t>‹#›</a:t>
            </a:fld>
            <a:endParaRPr lang="en-IN"/>
          </a:p>
        </p:txBody>
      </p:sp>
    </p:spTree>
    <p:extLst>
      <p:ext uri="{BB962C8B-B14F-4D97-AF65-F5344CB8AC3E}">
        <p14:creationId xmlns:p14="http://schemas.microsoft.com/office/powerpoint/2010/main" val="2201810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8AE48D-51DA-F3EB-1698-2614B36F3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1B9214-C02E-5624-35E2-416D016C83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050F61-FC51-F67B-940B-45DA274D9F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2CC551-F46B-4A42-AE94-2208A998F1D9}" type="datetimeFigureOut">
              <a:rPr lang="en-IN" smtClean="0"/>
              <a:t>25-07-2023</a:t>
            </a:fld>
            <a:endParaRPr lang="en-IN"/>
          </a:p>
        </p:txBody>
      </p:sp>
      <p:sp>
        <p:nvSpPr>
          <p:cNvPr id="5" name="Footer Placeholder 4">
            <a:extLst>
              <a:ext uri="{FF2B5EF4-FFF2-40B4-BE49-F238E27FC236}">
                <a16:creationId xmlns:a16="http://schemas.microsoft.com/office/drawing/2014/main" id="{7954BE5B-5D9A-9CE4-0DA0-E16852DAEA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B6ABED8-582A-9A71-FF9A-A6F1614ECD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2759EE-99F1-4DEF-8DA0-A659DBB5C8D7}" type="slidenum">
              <a:rPr lang="en-IN" smtClean="0"/>
              <a:t>‹#›</a:t>
            </a:fld>
            <a:endParaRPr lang="en-IN"/>
          </a:p>
        </p:txBody>
      </p:sp>
    </p:spTree>
    <p:extLst>
      <p:ext uri="{BB962C8B-B14F-4D97-AF65-F5344CB8AC3E}">
        <p14:creationId xmlns:p14="http://schemas.microsoft.com/office/powerpoint/2010/main" val="2870734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myaccount.google.com/" TargetMode="External"/><Relationship Id="rId2" Type="http://schemas.openxmlformats.org/officeDocument/2006/relationships/hyperlink" Target="https://support.google.com/accounts/answer/185839"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help.sap.com/docs/CLOUD_INTEGRATION/368c481cd6954bdfa5d0435479fd4eaf/5efa3ac838e349669f3ad543fc596af6.html" TargetMode="External"/><Relationship Id="rId2" Type="http://schemas.openxmlformats.org/officeDocument/2006/relationships/hyperlink" Target="https://help.sap.com/docs/CLOUD_INTEGRATION/368c481cd6954bdfa5d0435479fd4eaf/46260ee193ed48f48a9bd5b855861e4d.html" TargetMode="External"/><Relationship Id="rId1" Type="http://schemas.openxmlformats.org/officeDocument/2006/relationships/slideLayout" Target="../slideLayouts/slideLayout2.xml"/><Relationship Id="rId5" Type="http://schemas.openxmlformats.org/officeDocument/2006/relationships/hyperlink" Target="https://help.sap.com/docs/CLOUD_INTEGRATION/368c481cd6954bdfa5d0435479fd4eaf/232ac4601f5c40999cc40fe96e62aaf4.html" TargetMode="External"/><Relationship Id="rId4" Type="http://schemas.openxmlformats.org/officeDocument/2006/relationships/hyperlink" Target="https://help.sap.com/docs/CLOUD_INTEGRATION/368c481cd6954bdfa5d0435479fd4eaf/8cfe004231bd45d9bdf497eced857cc9.html"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3.tiff"/></Relationships>
</file>

<file path=ppt/slides/_rels/slide4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tiff"/><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help.sap.com/docs/CLOUD_INTEGRATION/368c481cd6954bdfa5d0435479fd4eaf/65a60e750eca49328fef93c0723ad4b8.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9"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9"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8" y="4507668"/>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1" y="4881841"/>
            <a:ext cx="9172332" cy="584775"/>
          </a:xfrm>
          <a:prstGeom prst="rect">
            <a:avLst/>
          </a:prstGeom>
          <a:noFill/>
          <a:ln>
            <a:noFill/>
          </a:ln>
        </p:spPr>
        <p:txBody>
          <a:bodyPr wrap="square" rtlCol="0">
            <a:spAutoFit/>
          </a:bodyPr>
          <a:lstStyle/>
          <a:p>
            <a:pPr defTabSz="914377"/>
            <a:r>
              <a:rPr lang="en-US" sz="3200" b="1" dirty="0">
                <a:solidFill>
                  <a:prstClr val="black"/>
                </a:solidFill>
                <a:latin typeface="Calibri" panose="020F0502020204030204"/>
              </a:rPr>
              <a:t>SAP BTP CPI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9"/>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7" y="4253919"/>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8"/>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CCBB-A50B-428A-B493-2DE81C2A250B}"/>
              </a:ext>
            </a:extLst>
          </p:cNvPr>
          <p:cNvSpPr>
            <a:spLocks noGrp="1"/>
          </p:cNvSpPr>
          <p:nvPr>
            <p:ph type="title"/>
          </p:nvPr>
        </p:nvSpPr>
        <p:spPr/>
        <p:txBody>
          <a:bodyPr/>
          <a:lstStyle/>
          <a:p>
            <a:r>
              <a:rPr lang="en-IN" dirty="0"/>
              <a:t>Gmail integration with SAP CPI</a:t>
            </a:r>
          </a:p>
        </p:txBody>
      </p:sp>
      <p:sp>
        <p:nvSpPr>
          <p:cNvPr id="3" name="Content Placeholder 2">
            <a:extLst>
              <a:ext uri="{FF2B5EF4-FFF2-40B4-BE49-F238E27FC236}">
                <a16:creationId xmlns:a16="http://schemas.microsoft.com/office/drawing/2014/main" id="{61034BC6-4B96-47B0-94FE-46578B05EA30}"/>
              </a:ext>
            </a:extLst>
          </p:cNvPr>
          <p:cNvSpPr>
            <a:spLocks noGrp="1"/>
          </p:cNvSpPr>
          <p:nvPr>
            <p:ph idx="1"/>
          </p:nvPr>
        </p:nvSpPr>
        <p:spPr/>
        <p:txBody>
          <a:bodyPr/>
          <a:lstStyle/>
          <a:p>
            <a:pPr algn="l"/>
            <a:r>
              <a:rPr lang="en-US" b="1" i="0" dirty="0">
                <a:solidFill>
                  <a:srgbClr val="444444"/>
                </a:solidFill>
                <a:effectLst/>
                <a:latin typeface="BentonSansRegular"/>
              </a:rPr>
              <a:t>Step 1: Setting Up the App Password.</a:t>
            </a:r>
          </a:p>
          <a:p>
            <a:pPr algn="l"/>
            <a:endParaRPr lang="en-US" b="0" i="0" dirty="0">
              <a:solidFill>
                <a:srgbClr val="444444"/>
              </a:solidFill>
              <a:effectLst/>
              <a:latin typeface="BentonSansRegular"/>
            </a:endParaRPr>
          </a:p>
          <a:p>
            <a:br>
              <a:rPr lang="en-US" dirty="0"/>
            </a:br>
            <a:endParaRPr lang="en-IN" dirty="0"/>
          </a:p>
        </p:txBody>
      </p:sp>
      <p:sp>
        <p:nvSpPr>
          <p:cNvPr id="4" name="Rectangle 1">
            <a:extLst>
              <a:ext uri="{FF2B5EF4-FFF2-40B4-BE49-F238E27FC236}">
                <a16:creationId xmlns:a16="http://schemas.microsoft.com/office/drawing/2014/main" id="{8EEA2D7E-CDA5-439D-8BEF-628E5CE93D58}"/>
              </a:ext>
            </a:extLst>
          </p:cNvPr>
          <p:cNvSpPr>
            <a:spLocks noChangeArrowheads="1"/>
          </p:cNvSpPr>
          <p:nvPr/>
        </p:nvSpPr>
        <p:spPr bwMode="auto">
          <a:xfrm>
            <a:off x="991403" y="2411106"/>
            <a:ext cx="8599662" cy="24929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77"/>
            <a:r>
              <a:rPr lang="en-US" altLang="en-US" sz="1200" b="1" dirty="0">
                <a:solidFill>
                  <a:srgbClr val="1F1F1F"/>
                </a:solidFill>
                <a:latin typeface="Google Sans"/>
              </a:rPr>
              <a:t>Create &amp; use App Passwords</a:t>
            </a:r>
          </a:p>
          <a:p>
            <a:pPr defTabSz="914377"/>
            <a:r>
              <a:rPr lang="en-US" altLang="en-US" sz="1200" dirty="0">
                <a:solidFill>
                  <a:srgbClr val="1F1F1F"/>
                </a:solidFill>
                <a:latin typeface="Google Sans Text"/>
              </a:rPr>
              <a:t>If you use </a:t>
            </a:r>
            <a:r>
              <a:rPr lang="en-US" altLang="en-US" sz="1200" dirty="0">
                <a:solidFill>
                  <a:srgbClr val="0B57D0"/>
                </a:solidFill>
                <a:latin typeface="Google Sans Text"/>
                <a:hlinkClick r:id="rId2"/>
              </a:rPr>
              <a:t>2-Step-Verification</a:t>
            </a:r>
            <a:r>
              <a:rPr lang="en-US" altLang="en-US" sz="1200" dirty="0">
                <a:solidFill>
                  <a:srgbClr val="1F1F1F"/>
                </a:solidFill>
                <a:latin typeface="Google Sans Text"/>
              </a:rPr>
              <a:t> and get a "password incorrect" error when you sign in, you can try to use an App Password.</a:t>
            </a:r>
            <a:endParaRPr lang="en-US" altLang="en-US" sz="800" dirty="0"/>
          </a:p>
          <a:p>
            <a:pPr defTabSz="914377">
              <a:buFontTx/>
              <a:buAutoNum type="arabicPeriod"/>
            </a:pPr>
            <a:r>
              <a:rPr lang="en-US" altLang="en-US" sz="1200" dirty="0">
                <a:solidFill>
                  <a:srgbClr val="1F1F1F"/>
                </a:solidFill>
                <a:latin typeface="Google Sans Text"/>
              </a:rPr>
              <a:t>Go to your </a:t>
            </a:r>
            <a:r>
              <a:rPr lang="en-US" altLang="en-US" sz="1200" dirty="0">
                <a:solidFill>
                  <a:srgbClr val="0B57D0"/>
                </a:solidFill>
                <a:latin typeface="Google Sans Text"/>
                <a:hlinkClick r:id="rId3"/>
              </a:rPr>
              <a:t>Google Account</a:t>
            </a:r>
            <a:r>
              <a:rPr lang="en-US" altLang="en-US" sz="1200" dirty="0">
                <a:solidFill>
                  <a:srgbClr val="1F1F1F"/>
                </a:solidFill>
                <a:latin typeface="Google Sans Text"/>
              </a:rPr>
              <a:t>.</a:t>
            </a:r>
          </a:p>
          <a:p>
            <a:pPr defTabSz="914377">
              <a:buFontTx/>
              <a:buAutoNum type="arabicPeriod" startAt="2"/>
            </a:pPr>
            <a:r>
              <a:rPr lang="en-US" altLang="en-US" sz="1200" dirty="0">
                <a:solidFill>
                  <a:srgbClr val="1F1F1F"/>
                </a:solidFill>
                <a:latin typeface="Google Sans Text"/>
              </a:rPr>
              <a:t>Select </a:t>
            </a:r>
            <a:r>
              <a:rPr lang="en-US" altLang="en-US" sz="1200" b="1" dirty="0">
                <a:solidFill>
                  <a:srgbClr val="1F1F1F"/>
                </a:solidFill>
                <a:latin typeface="Google Sans Text"/>
              </a:rPr>
              <a:t>Security</a:t>
            </a:r>
            <a:r>
              <a:rPr lang="en-US" altLang="en-US" sz="1200" dirty="0">
                <a:solidFill>
                  <a:srgbClr val="1F1F1F"/>
                </a:solidFill>
                <a:latin typeface="Google Sans Text"/>
              </a:rPr>
              <a:t>.</a:t>
            </a:r>
          </a:p>
          <a:p>
            <a:pPr defTabSz="914377">
              <a:buFontTx/>
              <a:buAutoNum type="arabicPeriod" startAt="3"/>
            </a:pPr>
            <a:r>
              <a:rPr lang="en-US" altLang="en-US" sz="1200" dirty="0">
                <a:solidFill>
                  <a:srgbClr val="1F1F1F"/>
                </a:solidFill>
                <a:latin typeface="Google Sans Text"/>
              </a:rPr>
              <a:t>Under "Signing in to Google," select </a:t>
            </a:r>
            <a:r>
              <a:rPr lang="en-US" altLang="en-US" sz="1200" b="1" dirty="0">
                <a:solidFill>
                  <a:srgbClr val="1F1F1F"/>
                </a:solidFill>
                <a:latin typeface="Google Sans Text"/>
              </a:rPr>
              <a:t>App Passwords</a:t>
            </a:r>
            <a:r>
              <a:rPr lang="en-US" altLang="en-US" sz="1200" dirty="0">
                <a:solidFill>
                  <a:srgbClr val="1F1F1F"/>
                </a:solidFill>
                <a:latin typeface="Google Sans Text"/>
              </a:rPr>
              <a:t>. You may need to sign in. If you don’t have this option, it might be because:</a:t>
            </a:r>
          </a:p>
          <a:p>
            <a:pPr marL="457189" lvl="1" defTabSz="914377">
              <a:buFontTx/>
              <a:buAutoNum type="arabicPeriod"/>
            </a:pPr>
            <a:r>
              <a:rPr lang="en-US" altLang="en-US" sz="1200" dirty="0">
                <a:solidFill>
                  <a:srgbClr val="1F1F1F"/>
                </a:solidFill>
                <a:latin typeface="Google Sans Text"/>
              </a:rPr>
              <a:t>2-Step Verification is not set up for your account.</a:t>
            </a:r>
          </a:p>
          <a:p>
            <a:pPr marL="457189" lvl="1" defTabSz="914377">
              <a:buFontTx/>
              <a:buAutoNum type="arabicPeriod" startAt="2"/>
            </a:pPr>
            <a:r>
              <a:rPr lang="en-US" altLang="en-US" sz="1200" dirty="0">
                <a:solidFill>
                  <a:srgbClr val="1F1F1F"/>
                </a:solidFill>
                <a:latin typeface="Google Sans Text"/>
              </a:rPr>
              <a:t>2-Step Verification is only set up for security keys.</a:t>
            </a:r>
          </a:p>
          <a:p>
            <a:pPr marL="457189" lvl="1" defTabSz="914377">
              <a:buFontTx/>
              <a:buAutoNum type="arabicPeriod" startAt="3"/>
            </a:pPr>
            <a:r>
              <a:rPr lang="en-US" altLang="en-US" sz="1200" dirty="0">
                <a:solidFill>
                  <a:srgbClr val="1F1F1F"/>
                </a:solidFill>
                <a:latin typeface="Google Sans Text"/>
              </a:rPr>
              <a:t>Your account is through work, school, or other organization.</a:t>
            </a:r>
          </a:p>
          <a:p>
            <a:pPr marL="457189" lvl="1" defTabSz="914377">
              <a:buFontTx/>
              <a:buAutoNum type="arabicPeriod" startAt="4"/>
            </a:pPr>
            <a:r>
              <a:rPr lang="en-US" altLang="en-US" sz="1200" dirty="0">
                <a:solidFill>
                  <a:srgbClr val="1F1F1F"/>
                </a:solidFill>
                <a:latin typeface="Google Sans Text"/>
              </a:rPr>
              <a:t>You turned on Advanced Protection.</a:t>
            </a:r>
          </a:p>
          <a:p>
            <a:pPr defTabSz="914377">
              <a:buFontTx/>
              <a:buAutoNum type="arabicPeriod" startAt="4"/>
            </a:pPr>
            <a:r>
              <a:rPr lang="en-US" altLang="en-US" sz="1200" dirty="0">
                <a:solidFill>
                  <a:srgbClr val="1F1F1F"/>
                </a:solidFill>
                <a:latin typeface="Google Sans Text"/>
              </a:rPr>
              <a:t>At the bottom, choose </a:t>
            </a:r>
            <a:r>
              <a:rPr lang="en-US" altLang="en-US" sz="1200" b="1" dirty="0">
                <a:solidFill>
                  <a:srgbClr val="1F1F1F"/>
                </a:solidFill>
                <a:latin typeface="Google Sans Text"/>
              </a:rPr>
              <a:t>Select app</a:t>
            </a:r>
            <a:r>
              <a:rPr lang="en-US" altLang="en-US" sz="1200" dirty="0">
                <a:solidFill>
                  <a:srgbClr val="1F1F1F"/>
                </a:solidFill>
                <a:latin typeface="Google Sans Text"/>
              </a:rPr>
              <a:t> and choose the app you using   </a:t>
            </a:r>
            <a:r>
              <a:rPr lang="en-US" altLang="en-US" sz="1000" dirty="0">
                <a:solidFill>
                  <a:srgbClr val="1F1F1F"/>
                </a:solidFill>
                <a:latin typeface="Google Sans Text"/>
              </a:rPr>
              <a:t>      </a:t>
            </a:r>
            <a:r>
              <a:rPr lang="en-US" altLang="en-US" sz="1200" dirty="0">
                <a:solidFill>
                  <a:srgbClr val="1F1F1F"/>
                </a:solidFill>
                <a:latin typeface="Google Sans Text"/>
              </a:rPr>
              <a:t> </a:t>
            </a:r>
            <a:r>
              <a:rPr lang="en-US" altLang="en-US" sz="1200" b="1" dirty="0">
                <a:solidFill>
                  <a:srgbClr val="1F1F1F"/>
                </a:solidFill>
                <a:latin typeface="Google Sans Text"/>
              </a:rPr>
              <a:t>Select device</a:t>
            </a:r>
            <a:r>
              <a:rPr lang="en-US" altLang="en-US" sz="1200" dirty="0">
                <a:solidFill>
                  <a:srgbClr val="1F1F1F"/>
                </a:solidFill>
                <a:latin typeface="Google Sans Text"/>
              </a:rPr>
              <a:t> and choose the device you’re using   </a:t>
            </a:r>
            <a:r>
              <a:rPr lang="en-US" altLang="en-US" sz="1000" dirty="0">
                <a:solidFill>
                  <a:srgbClr val="1F1F1F"/>
                </a:solidFill>
                <a:latin typeface="Google Sans Text"/>
              </a:rPr>
              <a:t>      </a:t>
            </a:r>
            <a:r>
              <a:rPr lang="en-US" altLang="en-US" sz="1200" dirty="0">
                <a:solidFill>
                  <a:srgbClr val="1F1F1F"/>
                </a:solidFill>
                <a:latin typeface="Google Sans Text"/>
              </a:rPr>
              <a:t> </a:t>
            </a:r>
            <a:r>
              <a:rPr lang="en-US" altLang="en-US" sz="1200" b="1" dirty="0">
                <a:solidFill>
                  <a:srgbClr val="1F1F1F"/>
                </a:solidFill>
                <a:latin typeface="Google Sans Text"/>
              </a:rPr>
              <a:t>Generate</a:t>
            </a:r>
            <a:r>
              <a:rPr lang="en-US" altLang="en-US" sz="1200" dirty="0">
                <a:solidFill>
                  <a:srgbClr val="1F1F1F"/>
                </a:solidFill>
                <a:latin typeface="Google Sans Text"/>
              </a:rPr>
              <a:t>.</a:t>
            </a:r>
          </a:p>
          <a:p>
            <a:pPr defTabSz="914377">
              <a:buFontTx/>
              <a:buAutoNum type="arabicPeriod" startAt="5"/>
            </a:pPr>
            <a:r>
              <a:rPr lang="en-US" altLang="en-US" sz="1200" dirty="0">
                <a:solidFill>
                  <a:srgbClr val="1F1F1F"/>
                </a:solidFill>
                <a:latin typeface="Google Sans Text"/>
              </a:rPr>
              <a:t>Follow the instructions to enter the App Password. The App Password is the 16-character code in the yellow bar on your device.</a:t>
            </a:r>
          </a:p>
          <a:p>
            <a:pPr defTabSz="914377">
              <a:buFontTx/>
              <a:buAutoNum type="arabicPeriod" startAt="6"/>
            </a:pPr>
            <a:r>
              <a:rPr lang="en-US" altLang="en-US" sz="1200" dirty="0">
                <a:solidFill>
                  <a:srgbClr val="1F1F1F"/>
                </a:solidFill>
                <a:latin typeface="Google Sans Text"/>
              </a:rPr>
              <a:t>Tap </a:t>
            </a:r>
            <a:r>
              <a:rPr lang="en-US" altLang="en-US" sz="1200" b="1" dirty="0">
                <a:solidFill>
                  <a:srgbClr val="1F1F1F"/>
                </a:solidFill>
                <a:latin typeface="Google Sans Text"/>
              </a:rPr>
              <a:t>Done</a:t>
            </a:r>
            <a:r>
              <a:rPr lang="en-US" altLang="en-US" sz="1200" dirty="0">
                <a:solidFill>
                  <a:srgbClr val="1F1F1F"/>
                </a:solidFill>
                <a:latin typeface="Google Sans Text"/>
              </a:rPr>
              <a:t>.</a:t>
            </a:r>
          </a:p>
          <a:p>
            <a:pPr defTabSz="914377"/>
            <a:r>
              <a:rPr lang="en-US" altLang="en-US" sz="1200" b="1" dirty="0">
                <a:solidFill>
                  <a:srgbClr val="1F1F1F"/>
                </a:solidFill>
                <a:latin typeface="Google Sans Text"/>
              </a:rPr>
              <a:t>Tip:</a:t>
            </a:r>
            <a:r>
              <a:rPr lang="en-US" altLang="en-US" sz="1200" dirty="0">
                <a:solidFill>
                  <a:srgbClr val="1F1F1F"/>
                </a:solidFill>
                <a:latin typeface="Google Sans Text"/>
              </a:rPr>
              <a:t> Most of the time, you’ll only have to enter an App Password once per app or device, so don’t worry about memorizing it.</a:t>
            </a:r>
            <a:endParaRPr lang="en-US" altLang="en-US" dirty="0"/>
          </a:p>
        </p:txBody>
      </p:sp>
      <p:pic>
        <p:nvPicPr>
          <p:cNvPr id="90114" name="Picture 2" descr="and then">
            <a:extLst>
              <a:ext uri="{FF2B5EF4-FFF2-40B4-BE49-F238E27FC236}">
                <a16:creationId xmlns:a16="http://schemas.microsoft.com/office/drawing/2014/main" id="{54B44CFB-88A1-4405-92ED-4C3C4F82EC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1475" y="457200"/>
            <a:ext cx="171451" cy="171451"/>
          </a:xfrm>
          <a:prstGeom prst="rect">
            <a:avLst/>
          </a:prstGeom>
          <a:noFill/>
          <a:extLst>
            <a:ext uri="{909E8E84-426E-40DD-AFC4-6F175D3DCCD1}">
              <a14:hiddenFill xmlns:a14="http://schemas.microsoft.com/office/drawing/2010/main">
                <a:solidFill>
                  <a:srgbClr val="FFFFFF"/>
                </a:solidFill>
              </a14:hiddenFill>
            </a:ext>
          </a:extLst>
        </p:spPr>
      </p:pic>
      <p:pic>
        <p:nvPicPr>
          <p:cNvPr id="90115" name="Picture 3" descr="and then">
            <a:extLst>
              <a:ext uri="{FF2B5EF4-FFF2-40B4-BE49-F238E27FC236}">
                <a16:creationId xmlns:a16="http://schemas.microsoft.com/office/drawing/2014/main" id="{B3D5B37D-7DA5-47C5-B2EF-3C1488EF76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49" y="457200"/>
            <a:ext cx="171451" cy="171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270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8BFA-0369-4A3D-A2E6-71AC3E2A78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EA7C2B-9BFF-422A-A836-FF2200D9F4E0}"/>
              </a:ext>
            </a:extLst>
          </p:cNvPr>
          <p:cNvSpPr>
            <a:spLocks noGrp="1"/>
          </p:cNvSpPr>
          <p:nvPr>
            <p:ph idx="1"/>
          </p:nvPr>
        </p:nvSpPr>
        <p:spPr/>
        <p:txBody>
          <a:bodyPr/>
          <a:lstStyle/>
          <a:p>
            <a:r>
              <a:rPr lang="en-US" b="0" i="0" dirty="0">
                <a:solidFill>
                  <a:srgbClr val="444444"/>
                </a:solidFill>
                <a:effectLst/>
                <a:latin typeface="BentonSansRegular"/>
              </a:rPr>
              <a:t>To setup the App Password, login to your Google Account and click the ‘Manage your Google Account’ button. It should be located at the top right corner. At your ‘Google Account’ page, click the ‘Security’ link located on your left. You will see the ‘App Passwords’ link inside the ‘Signing in to Google’ box.</a:t>
            </a:r>
            <a:endParaRPr lang="en-IN" dirty="0"/>
          </a:p>
        </p:txBody>
      </p:sp>
    </p:spTree>
    <p:extLst>
      <p:ext uri="{BB962C8B-B14F-4D97-AF65-F5344CB8AC3E}">
        <p14:creationId xmlns:p14="http://schemas.microsoft.com/office/powerpoint/2010/main" val="2120750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1613-4DB6-46DD-BCFB-B564388181A7}"/>
              </a:ext>
            </a:extLst>
          </p:cNvPr>
          <p:cNvSpPr>
            <a:spLocks noGrp="1"/>
          </p:cNvSpPr>
          <p:nvPr>
            <p:ph type="title"/>
          </p:nvPr>
        </p:nvSpPr>
        <p:spPr/>
        <p:txBody>
          <a:bodyPr/>
          <a:lstStyle/>
          <a:p>
            <a:endParaRPr lang="en-IN"/>
          </a:p>
        </p:txBody>
      </p:sp>
      <p:pic>
        <p:nvPicPr>
          <p:cNvPr id="92162" name="Picture 2">
            <a:extLst>
              <a:ext uri="{FF2B5EF4-FFF2-40B4-BE49-F238E27FC236}">
                <a16:creationId xmlns:a16="http://schemas.microsoft.com/office/drawing/2014/main" id="{2BE8FC19-E794-4C78-8107-DC4892A2AC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0536" y="1917391"/>
            <a:ext cx="7726232" cy="3336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413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58FDA-6282-4721-9505-FF331D155B2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C2E9BF-CB92-47E1-95ED-600B240000D4}"/>
              </a:ext>
            </a:extLst>
          </p:cNvPr>
          <p:cNvSpPr>
            <a:spLocks noGrp="1"/>
          </p:cNvSpPr>
          <p:nvPr>
            <p:ph idx="1"/>
          </p:nvPr>
        </p:nvSpPr>
        <p:spPr/>
        <p:txBody>
          <a:bodyPr/>
          <a:lstStyle/>
          <a:p>
            <a:r>
              <a:rPr lang="en-US" b="0" i="0" dirty="0">
                <a:solidFill>
                  <a:srgbClr val="444444"/>
                </a:solidFill>
                <a:effectLst/>
                <a:latin typeface="BentonSansRegular"/>
              </a:rPr>
              <a:t>After clicking the ‘App password’ link, you may start creating an App Password. As shown in the figure below, select ‘Other (Custom Name)’ under the ‘Select App’ drop-down and click ‘Generate’.</a:t>
            </a:r>
            <a:endParaRPr lang="en-IN" dirty="0"/>
          </a:p>
        </p:txBody>
      </p:sp>
    </p:spTree>
    <p:extLst>
      <p:ext uri="{BB962C8B-B14F-4D97-AF65-F5344CB8AC3E}">
        <p14:creationId xmlns:p14="http://schemas.microsoft.com/office/powerpoint/2010/main" val="588104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ADABF-1354-42BE-BD59-6F115BD19A34}"/>
              </a:ext>
            </a:extLst>
          </p:cNvPr>
          <p:cNvSpPr>
            <a:spLocks noGrp="1"/>
          </p:cNvSpPr>
          <p:nvPr>
            <p:ph type="title"/>
          </p:nvPr>
        </p:nvSpPr>
        <p:spPr/>
        <p:txBody>
          <a:bodyPr/>
          <a:lstStyle/>
          <a:p>
            <a:endParaRPr lang="en-IN"/>
          </a:p>
        </p:txBody>
      </p:sp>
      <p:pic>
        <p:nvPicPr>
          <p:cNvPr id="93186" name="Picture 2">
            <a:extLst>
              <a:ext uri="{FF2B5EF4-FFF2-40B4-BE49-F238E27FC236}">
                <a16:creationId xmlns:a16="http://schemas.microsoft.com/office/drawing/2014/main" id="{3F694F3F-357C-46BE-BBEF-DA1D9308D3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3339" y="1953133"/>
            <a:ext cx="5725324" cy="409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863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F4984-149D-4444-9622-875B25158182}"/>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302F12D0-B99D-4736-8BE7-1A1652E67FD3}"/>
              </a:ext>
            </a:extLst>
          </p:cNvPr>
          <p:cNvSpPr>
            <a:spLocks noGrp="1"/>
          </p:cNvSpPr>
          <p:nvPr>
            <p:ph idx="1"/>
          </p:nvPr>
        </p:nvSpPr>
        <p:spPr>
          <a:xfrm>
            <a:off x="648931" y="2438401"/>
            <a:ext cx="3505495" cy="3785419"/>
          </a:xfrm>
        </p:spPr>
        <p:txBody>
          <a:bodyPr>
            <a:normAutofit/>
          </a:bodyPr>
          <a:lstStyle/>
          <a:p>
            <a:r>
              <a:rPr lang="en-US" sz="2000">
                <a:latin typeface="BentonSansRegular"/>
              </a:rPr>
              <a:t>Enter the name of your choice and in my case, I have entered ‘CPI Mail’, as shown in the below figure. Click ‘Generate’.</a:t>
            </a:r>
          </a:p>
          <a:p>
            <a:endParaRPr lang="en-IN" sz="2000"/>
          </a:p>
        </p:txBody>
      </p:sp>
      <p:pic>
        <p:nvPicPr>
          <p:cNvPr id="94210" name="Picture 2" descr="Graphical user interface, text, application, email&#10;&#10;Description automatically generated">
            <a:extLst>
              <a:ext uri="{FF2B5EF4-FFF2-40B4-BE49-F238E27FC236}">
                <a16:creationId xmlns:a16="http://schemas.microsoft.com/office/drawing/2014/main" id="{4AB25206-7C76-48F7-B641-7759763662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1764537"/>
            <a:ext cx="6019331" cy="332568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659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7552-14F1-479A-9DD4-A312D4A34375}"/>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4FFEBA7C-E7AD-45BE-9546-95D65A4B850E}"/>
              </a:ext>
            </a:extLst>
          </p:cNvPr>
          <p:cNvSpPr>
            <a:spLocks noGrp="1"/>
          </p:cNvSpPr>
          <p:nvPr>
            <p:ph idx="1"/>
          </p:nvPr>
        </p:nvSpPr>
        <p:spPr>
          <a:xfrm>
            <a:off x="648931" y="2438401"/>
            <a:ext cx="3505495" cy="3785419"/>
          </a:xfrm>
        </p:spPr>
        <p:txBody>
          <a:bodyPr>
            <a:normAutofit/>
          </a:bodyPr>
          <a:lstStyle/>
          <a:p>
            <a:r>
              <a:rPr lang="en-US" sz="2000">
                <a:latin typeface="BentonSansRegular"/>
              </a:rPr>
              <a:t>You will see your new 16-character App Password in the ‘Generate app password’ page, as shown in the figure below. Copy this password.</a:t>
            </a:r>
            <a:endParaRPr lang="en-IN" sz="2000"/>
          </a:p>
        </p:txBody>
      </p:sp>
      <p:pic>
        <p:nvPicPr>
          <p:cNvPr id="95234" name="Picture 2" descr="Graphical user interface, application&#10;&#10;Description automatically generated">
            <a:extLst>
              <a:ext uri="{FF2B5EF4-FFF2-40B4-BE49-F238E27FC236}">
                <a16:creationId xmlns:a16="http://schemas.microsoft.com/office/drawing/2014/main" id="{1087EDB1-D216-4963-AB30-B62013242B5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1267942"/>
            <a:ext cx="6019331" cy="431887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063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F215-AE0A-48F4-BBBB-B31DF80F233F}"/>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FE375E4E-037C-4D8E-B0A7-8101E39BDDFC}"/>
              </a:ext>
            </a:extLst>
          </p:cNvPr>
          <p:cNvSpPr>
            <a:spLocks noGrp="1"/>
          </p:cNvSpPr>
          <p:nvPr>
            <p:ph idx="1"/>
          </p:nvPr>
        </p:nvSpPr>
        <p:spPr>
          <a:xfrm>
            <a:off x="648931" y="2438401"/>
            <a:ext cx="3505495" cy="3785419"/>
          </a:xfrm>
        </p:spPr>
        <p:txBody>
          <a:bodyPr>
            <a:normAutofit/>
          </a:bodyPr>
          <a:lstStyle/>
          <a:p>
            <a:pPr marL="0" indent="0" eaLnBrk="0" fontAlgn="base" hangingPunct="0">
              <a:spcBef>
                <a:spcPct val="0"/>
              </a:spcBef>
              <a:spcAft>
                <a:spcPts val="600"/>
              </a:spcAft>
              <a:buNone/>
            </a:pPr>
            <a:r>
              <a:rPr lang="en-US" altLang="en-US" sz="2000" b="1">
                <a:latin typeface="BentonSansRegular"/>
              </a:rPr>
              <a:t>Step 2: Setup Credential in CPI.</a:t>
            </a:r>
            <a:endParaRPr lang="en-US" altLang="en-US" sz="2000"/>
          </a:p>
          <a:p>
            <a:pPr marL="0" indent="0" eaLnBrk="0" fontAlgn="base" hangingPunct="0">
              <a:spcBef>
                <a:spcPct val="0"/>
              </a:spcBef>
              <a:spcAft>
                <a:spcPts val="600"/>
              </a:spcAft>
              <a:buNone/>
            </a:pPr>
            <a:r>
              <a:rPr lang="en-US" altLang="en-US" sz="2000">
                <a:latin typeface="BentonSansRegular"/>
              </a:rPr>
              <a:t>In your SAP Cloud Platform Integration’s Overview page, click ‘Monitor’, as shown in the figure below. Then, click on the ‘Security Material’ tile.</a:t>
            </a:r>
            <a:endParaRPr lang="en-US" altLang="en-US" sz="2000"/>
          </a:p>
          <a:p>
            <a:pPr marL="0" indent="0" eaLnBrk="0" fontAlgn="base" hangingPunct="0">
              <a:spcBef>
                <a:spcPct val="0"/>
              </a:spcBef>
              <a:spcAft>
                <a:spcPts val="600"/>
              </a:spcAft>
              <a:buNone/>
            </a:pPr>
            <a:r>
              <a:rPr lang="en-US" altLang="en-US" sz="2000">
                <a:latin typeface="BentonSansRegular"/>
              </a:rPr>
              <a:t>       </a:t>
            </a:r>
            <a:endParaRPr lang="en-US" altLang="en-US" sz="2000">
              <a:latin typeface="Arial" panose="020B0604020202020204" pitchFamily="34" charset="0"/>
            </a:endParaRPr>
          </a:p>
        </p:txBody>
      </p:sp>
      <p:pic>
        <p:nvPicPr>
          <p:cNvPr id="96258" name="Picture 2">
            <a:extLst>
              <a:ext uri="{FF2B5EF4-FFF2-40B4-BE49-F238E27FC236}">
                <a16:creationId xmlns:a16="http://schemas.microsoft.com/office/drawing/2014/main" id="{F7124387-F3C7-4664-AD2B-04E9AD8FA5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24977" y="807593"/>
            <a:ext cx="4781105" cy="523956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65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94D2-8892-4A7B-A7B0-FCB83C31995A}"/>
              </a:ext>
            </a:extLst>
          </p:cNvPr>
          <p:cNvSpPr>
            <a:spLocks noGrp="1"/>
          </p:cNvSpPr>
          <p:nvPr>
            <p:ph type="title"/>
          </p:nvPr>
        </p:nvSpPr>
        <p:spPr>
          <a:xfrm>
            <a:off x="630936" y="502920"/>
            <a:ext cx="3419856" cy="1463040"/>
          </a:xfrm>
        </p:spPr>
        <p:txBody>
          <a:bodyPr anchor="ctr">
            <a:normAutofit/>
          </a:bodyPr>
          <a:lstStyle/>
          <a:p>
            <a:pPr eaLnBrk="0" fontAlgn="base" hangingPunct="0">
              <a:spcAft>
                <a:spcPct val="0"/>
              </a:spcAft>
            </a:pPr>
            <a:r>
              <a:rPr lang="en-US" altLang="en-US" sz="1900">
                <a:latin typeface="BentonSansRegular"/>
              </a:rPr>
              <a:t>In the ‘Manage Security Material’ page, select ‘Add’, then ‘User Credentials’, as shown in the figure below.</a:t>
            </a:r>
            <a:endParaRPr lang="en-US" altLang="en-US" sz="1900"/>
          </a:p>
          <a:p>
            <a:pPr eaLnBrk="0" fontAlgn="base" hangingPunct="0">
              <a:spcAft>
                <a:spcPct val="0"/>
              </a:spcAft>
            </a:pPr>
            <a:r>
              <a:rPr lang="en-US" altLang="en-US" sz="1900">
                <a:latin typeface="BentonSansRegular"/>
              </a:rPr>
              <a:t>                             </a:t>
            </a:r>
            <a:endParaRPr lang="en-US" altLang="en-US" sz="1900">
              <a:latin typeface="Arial" panose="020B0604020202020204" pitchFamily="34" charset="0"/>
            </a:endParaRPr>
          </a:p>
        </p:txBody>
      </p:sp>
      <p:sp>
        <p:nvSpPr>
          <p:cNvPr id="3" name="Content Placeholder 2">
            <a:extLst>
              <a:ext uri="{FF2B5EF4-FFF2-40B4-BE49-F238E27FC236}">
                <a16:creationId xmlns:a16="http://schemas.microsoft.com/office/drawing/2014/main" id="{04044436-0C2C-465D-A58C-DF5ADB1E51F6}"/>
              </a:ext>
            </a:extLst>
          </p:cNvPr>
          <p:cNvSpPr>
            <a:spLocks noGrp="1"/>
          </p:cNvSpPr>
          <p:nvPr>
            <p:ph idx="1"/>
          </p:nvPr>
        </p:nvSpPr>
        <p:spPr>
          <a:xfrm>
            <a:off x="4654295" y="502920"/>
            <a:ext cx="6894576" cy="1463040"/>
          </a:xfrm>
        </p:spPr>
        <p:txBody>
          <a:bodyPr anchor="ctr">
            <a:normAutofit/>
          </a:bodyPr>
          <a:lstStyle/>
          <a:p>
            <a:endParaRPr lang="en-IN" sz="2200"/>
          </a:p>
        </p:txBody>
      </p:sp>
      <p:pic>
        <p:nvPicPr>
          <p:cNvPr id="97282" name="Picture 2">
            <a:extLst>
              <a:ext uri="{FF2B5EF4-FFF2-40B4-BE49-F238E27FC236}">
                <a16:creationId xmlns:a16="http://schemas.microsoft.com/office/drawing/2014/main" id="{9AD86A64-9F97-4B95-9E9F-4CBCF52C55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3110582"/>
            <a:ext cx="10917936" cy="2320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086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11D95-84BC-4927-9D6A-E726C3D17F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193F5AF-DB50-4F6A-9774-FDE1F741E885}"/>
              </a:ext>
            </a:extLst>
          </p:cNvPr>
          <p:cNvSpPr>
            <a:spLocks noGrp="1"/>
          </p:cNvSpPr>
          <p:nvPr>
            <p:ph idx="1"/>
          </p:nvPr>
        </p:nvSpPr>
        <p:spPr/>
        <p:txBody>
          <a:bodyPr/>
          <a:lstStyle/>
          <a:p>
            <a:pPr algn="l"/>
            <a:r>
              <a:rPr lang="en-US" b="0" i="0" dirty="0">
                <a:solidFill>
                  <a:srgbClr val="444444"/>
                </a:solidFill>
                <a:effectLst/>
                <a:latin typeface="BentonSansRegular"/>
              </a:rPr>
              <a:t>In the ‘Add User Credentials’ screen, enter a name of your choice. In my case, it was ‘GMAIL_CREDENTIAL’. Enter the Description and select ‘User Credentials’ as Type. Enter your full Gmail account user name at the ‘User:’ textbox.</a:t>
            </a:r>
          </a:p>
          <a:p>
            <a:pPr algn="l"/>
            <a:r>
              <a:rPr lang="en-US" b="0" i="0" dirty="0">
                <a:solidFill>
                  <a:srgbClr val="444444"/>
                </a:solidFill>
                <a:effectLst/>
                <a:latin typeface="BentonSansRegular"/>
              </a:rPr>
              <a:t>Lastly, paste the 16-character App Password into the ‘Password:’ and ‘Repeat Password:’ textboxes.</a:t>
            </a:r>
          </a:p>
          <a:p>
            <a:pPr algn="l"/>
            <a:r>
              <a:rPr lang="en-US" b="0" i="0" dirty="0">
                <a:solidFill>
                  <a:srgbClr val="444444"/>
                </a:solidFill>
                <a:effectLst/>
                <a:latin typeface="BentonSansRegular"/>
              </a:rPr>
              <a:t>Click ‘Deploy’.</a:t>
            </a:r>
          </a:p>
          <a:p>
            <a:endParaRPr lang="en-IN" dirty="0"/>
          </a:p>
        </p:txBody>
      </p:sp>
    </p:spTree>
    <p:extLst>
      <p:ext uri="{BB962C8B-B14F-4D97-AF65-F5344CB8AC3E}">
        <p14:creationId xmlns:p14="http://schemas.microsoft.com/office/powerpoint/2010/main" val="2726031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t="22" b="22"/>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9"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a:endParaRPr>
          </a:p>
        </p:txBody>
      </p:sp>
      <p:sp>
        <p:nvSpPr>
          <p:cNvPr id="6" name="Rectangle 5"/>
          <p:cNvSpPr/>
          <p:nvPr/>
        </p:nvSpPr>
        <p:spPr>
          <a:xfrm>
            <a:off x="1589"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ko-KR" altLang="en-US">
              <a:solidFill>
                <a:srgbClr val="FFFFFF"/>
              </a:solidFill>
              <a:latin typeface="Arial" panose="020B0604020202020204"/>
              <a:ea typeface="굴림" panose="020B0600000101010101" pitchFamily="34" charset="-127"/>
            </a:endParaRPr>
          </a:p>
        </p:txBody>
      </p:sp>
      <p:sp>
        <p:nvSpPr>
          <p:cNvPr id="7" name="Rectangle 6"/>
          <p:cNvSpPr/>
          <p:nvPr/>
        </p:nvSpPr>
        <p:spPr>
          <a:xfrm>
            <a:off x="1589" y="3362965"/>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ko-KR" altLang="en-US">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6" y="3436582"/>
            <a:ext cx="4508571" cy="646331"/>
          </a:xfrm>
          <a:prstGeom prst="rect">
            <a:avLst/>
          </a:prstGeom>
          <a:noFill/>
          <a:ln>
            <a:noFill/>
          </a:ln>
        </p:spPr>
        <p:txBody>
          <a:bodyPr wrap="square" rtlCol="0">
            <a:spAutoFit/>
          </a:bodyPr>
          <a:lstStyle/>
          <a:p>
            <a:pPr algn="ctr" defTabSz="914194">
              <a:defRPr/>
            </a:pPr>
            <a:r>
              <a:rPr lang="en-IN" sz="3600"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300" spc="151"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6" y="4060017"/>
            <a:ext cx="11307731" cy="1200329"/>
          </a:xfrm>
          <a:prstGeom prst="rect">
            <a:avLst/>
          </a:prstGeom>
          <a:noFill/>
          <a:ln>
            <a:noFill/>
          </a:ln>
        </p:spPr>
        <p:txBody>
          <a:bodyPr wrap="square" rtlCol="0">
            <a:spAutoFit/>
          </a:bodyPr>
          <a:lstStyle/>
          <a:p>
            <a:pPr algn="ctr" defTabSz="914194">
              <a:defRPr/>
            </a:pPr>
            <a:r>
              <a:rPr lang="en-IN" sz="2400"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246" y="3190420"/>
            <a:ext cx="1173623" cy="115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6852D-0711-44AB-9B7F-009FB5455241}"/>
              </a:ext>
            </a:extLst>
          </p:cNvPr>
          <p:cNvSpPr>
            <a:spLocks noGrp="1"/>
          </p:cNvSpPr>
          <p:nvPr>
            <p:ph type="title"/>
          </p:nvPr>
        </p:nvSpPr>
        <p:spPr/>
        <p:txBody>
          <a:bodyPr/>
          <a:lstStyle/>
          <a:p>
            <a:endParaRPr lang="en-IN"/>
          </a:p>
        </p:txBody>
      </p:sp>
      <p:pic>
        <p:nvPicPr>
          <p:cNvPr id="98306" name="Picture 2">
            <a:extLst>
              <a:ext uri="{FF2B5EF4-FFF2-40B4-BE49-F238E27FC236}">
                <a16:creationId xmlns:a16="http://schemas.microsoft.com/office/drawing/2014/main" id="{4113D453-319C-4E08-8F33-6FF4233341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28575" y="2443739"/>
            <a:ext cx="5734851" cy="3115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66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A0DAE-9FF4-4433-93D5-E69BBEF206C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9A87646-004D-46F1-A577-912AD560D392}"/>
              </a:ext>
            </a:extLst>
          </p:cNvPr>
          <p:cNvSpPr>
            <a:spLocks noGrp="1"/>
          </p:cNvSpPr>
          <p:nvPr>
            <p:ph idx="1"/>
          </p:nvPr>
        </p:nvSpPr>
        <p:spPr/>
        <p:txBody>
          <a:bodyPr>
            <a:normAutofit fontScale="92500" lnSpcReduction="10000"/>
          </a:bodyPr>
          <a:lstStyle/>
          <a:p>
            <a:pPr algn="l"/>
            <a:r>
              <a:rPr lang="en-US" b="1" i="0" dirty="0">
                <a:solidFill>
                  <a:srgbClr val="444444"/>
                </a:solidFill>
                <a:effectLst/>
                <a:latin typeface="BentonSansRegular"/>
              </a:rPr>
              <a:t>Step 3: Import Google Certificates</a:t>
            </a:r>
            <a:endParaRPr lang="en-US" b="0" i="0" dirty="0">
              <a:solidFill>
                <a:srgbClr val="444444"/>
              </a:solidFill>
              <a:effectLst/>
              <a:latin typeface="BentonSansRegular"/>
            </a:endParaRPr>
          </a:p>
          <a:p>
            <a:pPr algn="l"/>
            <a:r>
              <a:rPr lang="en-US" b="0" i="0" dirty="0">
                <a:solidFill>
                  <a:srgbClr val="444444"/>
                </a:solidFill>
                <a:effectLst/>
                <a:latin typeface="BentonSansRegular"/>
              </a:rPr>
              <a:t>This step allows the Gmail SMTP server to authenticate itself against SAP Cloud Platform Integration.</a:t>
            </a:r>
          </a:p>
          <a:p>
            <a:pPr algn="l"/>
            <a:r>
              <a:rPr lang="en-US" b="0" i="0" dirty="0">
                <a:solidFill>
                  <a:srgbClr val="444444"/>
                </a:solidFill>
                <a:effectLst/>
                <a:latin typeface="BentonSansRegular"/>
              </a:rPr>
              <a:t>At your SAP Cloud Platform Integration’s Overview page, click ‘Monitor’ and then click the ’Connectivity Tests’ tile, which is located under the ‘Manage Security’ section. In the ‘Test Connectivity’ page, click ‘SMTP’ and enter the details as shown in the figure below. Ensure that the ‘Credential Name’ is the same as what you entered previously in the ‘Manage Security Material’ page. Then, click ‘Send’ and you should see the green successful response. Click the ‘Download’ button to download the certificates into your computer.</a:t>
            </a:r>
          </a:p>
          <a:p>
            <a:pPr algn="l"/>
            <a:r>
              <a:rPr lang="en-US" b="0" i="0" dirty="0">
                <a:solidFill>
                  <a:srgbClr val="444444"/>
                </a:solidFill>
                <a:effectLst/>
                <a:latin typeface="BentonSansRegular"/>
              </a:rPr>
              <a:t>Lastly, once in your computer, unzip the certificate file.</a:t>
            </a:r>
          </a:p>
          <a:p>
            <a:endParaRPr lang="en-IN" dirty="0"/>
          </a:p>
        </p:txBody>
      </p:sp>
    </p:spTree>
    <p:extLst>
      <p:ext uri="{BB962C8B-B14F-4D97-AF65-F5344CB8AC3E}">
        <p14:creationId xmlns:p14="http://schemas.microsoft.com/office/powerpoint/2010/main" val="1850228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FECF5-D417-458A-B328-EB4644770AE2}"/>
              </a:ext>
            </a:extLst>
          </p:cNvPr>
          <p:cNvSpPr>
            <a:spLocks noGrp="1"/>
          </p:cNvSpPr>
          <p:nvPr>
            <p:ph type="title"/>
          </p:nvPr>
        </p:nvSpPr>
        <p:spPr>
          <a:xfrm>
            <a:off x="648931" y="629267"/>
            <a:ext cx="3605572" cy="1676603"/>
          </a:xfrm>
        </p:spPr>
        <p:txBody>
          <a:bodyPr>
            <a:normAutofit/>
          </a:bodyPr>
          <a:lstStyle/>
          <a:p>
            <a:endParaRPr lang="en-IN" sz="4000"/>
          </a:p>
        </p:txBody>
      </p:sp>
      <p:sp>
        <p:nvSpPr>
          <p:cNvPr id="3" name="Content Placeholder 2">
            <a:extLst>
              <a:ext uri="{FF2B5EF4-FFF2-40B4-BE49-F238E27FC236}">
                <a16:creationId xmlns:a16="http://schemas.microsoft.com/office/drawing/2014/main" id="{863D4DAC-65A1-44F5-96A9-8F256F9F3D7A}"/>
              </a:ext>
            </a:extLst>
          </p:cNvPr>
          <p:cNvSpPr>
            <a:spLocks noGrp="1"/>
          </p:cNvSpPr>
          <p:nvPr>
            <p:ph idx="1"/>
          </p:nvPr>
        </p:nvSpPr>
        <p:spPr>
          <a:xfrm>
            <a:off x="648932" y="2438401"/>
            <a:ext cx="3605571" cy="3779520"/>
          </a:xfrm>
        </p:spPr>
        <p:txBody>
          <a:bodyPr>
            <a:normAutofit fontScale="92500" lnSpcReduction="10000"/>
          </a:bodyPr>
          <a:lstStyle/>
          <a:p>
            <a:pPr marL="0" indent="0" eaLnBrk="0" fontAlgn="base" hangingPunct="0">
              <a:spcBef>
                <a:spcPct val="0"/>
              </a:spcBef>
              <a:spcAft>
                <a:spcPts val="600"/>
              </a:spcAft>
              <a:buNone/>
            </a:pPr>
            <a:r>
              <a:rPr lang="en-US" altLang="en-US" b="1">
                <a:latin typeface="BentonSansRegular"/>
              </a:rPr>
              <a:t>Step 4: Install the certificates on CPI</a:t>
            </a:r>
            <a:endParaRPr lang="en-US" altLang="en-US"/>
          </a:p>
          <a:p>
            <a:pPr marL="0" indent="0" eaLnBrk="0" fontAlgn="base" hangingPunct="0">
              <a:spcBef>
                <a:spcPct val="0"/>
              </a:spcBef>
              <a:spcAft>
                <a:spcPts val="600"/>
              </a:spcAft>
              <a:buNone/>
            </a:pPr>
            <a:r>
              <a:rPr lang="en-US" altLang="en-US">
                <a:latin typeface="BentonSansRegular"/>
              </a:rPr>
              <a:t>At your SAP Cloud Platform Integration’s Overview page, click ‘Monitor’ and then click the ’Keystore’ tile, which is located under the ‘Manage Security’ section.</a:t>
            </a:r>
            <a:endParaRPr lang="en-US" altLang="en-US"/>
          </a:p>
          <a:p>
            <a:pPr marL="0" indent="0" eaLnBrk="0" fontAlgn="base" hangingPunct="0">
              <a:spcBef>
                <a:spcPct val="0"/>
              </a:spcBef>
              <a:spcAft>
                <a:spcPts val="600"/>
              </a:spcAft>
              <a:buNone/>
            </a:pPr>
            <a:r>
              <a:rPr lang="en-US" altLang="en-US">
                <a:latin typeface="BentonSansRegular"/>
              </a:rPr>
              <a:t>          </a:t>
            </a:r>
            <a:endParaRPr lang="en-US" altLang="en-US">
              <a:latin typeface="Arial" panose="020B0604020202020204" pitchFamily="34" charset="0"/>
            </a:endParaRPr>
          </a:p>
        </p:txBody>
      </p:sp>
      <p:pic>
        <p:nvPicPr>
          <p:cNvPr id="99330" name="Picture 2" descr="Graphical user interface, application, Teams&#10;&#10;Description automatically generated">
            <a:extLst>
              <a:ext uri="{FF2B5EF4-FFF2-40B4-BE49-F238E27FC236}">
                <a16:creationId xmlns:a16="http://schemas.microsoft.com/office/drawing/2014/main" id="{99D793B8-4B10-4124-A86D-26418D4C77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25" r="6064"/>
          <a:stretch/>
        </p:blipFill>
        <p:spPr bwMode="auto">
          <a:xfrm>
            <a:off x="5283708" y="722376"/>
            <a:ext cx="6263640" cy="541324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408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DE995-C7A8-4440-88DC-03E5EEF091E6}"/>
              </a:ext>
            </a:extLst>
          </p:cNvPr>
          <p:cNvSpPr>
            <a:spLocks noGrp="1"/>
          </p:cNvSpPr>
          <p:nvPr>
            <p:ph type="title"/>
          </p:nvPr>
        </p:nvSpPr>
        <p:spPr>
          <a:xfrm>
            <a:off x="648931" y="629267"/>
            <a:ext cx="3605572" cy="1676603"/>
          </a:xfrm>
        </p:spPr>
        <p:txBody>
          <a:bodyPr>
            <a:normAutofit/>
          </a:bodyPr>
          <a:lstStyle/>
          <a:p>
            <a:pPr eaLnBrk="0" fontAlgn="base" hangingPunct="0">
              <a:spcAft>
                <a:spcPct val="0"/>
              </a:spcAft>
            </a:pPr>
            <a:r>
              <a:rPr lang="en-US" altLang="en-US" sz="2200">
                <a:latin typeface="BentonSansRegular"/>
              </a:rPr>
              <a:t>In the ‘Manage Keystore’ page, click ‘Add’, then ‘Certificate’, as shown in the figure below.</a:t>
            </a:r>
            <a:endParaRPr lang="en-US" altLang="en-US" sz="2200"/>
          </a:p>
          <a:p>
            <a:pPr eaLnBrk="0" fontAlgn="base" hangingPunct="0">
              <a:spcAft>
                <a:spcPct val="0"/>
              </a:spcAft>
            </a:pPr>
            <a:r>
              <a:rPr lang="en-US" altLang="en-US" sz="2200">
                <a:latin typeface="BentonSansRegular"/>
              </a:rPr>
              <a:t>                 </a:t>
            </a:r>
            <a:endParaRPr lang="en-US" altLang="en-US" sz="2200">
              <a:latin typeface="Arial" panose="020B0604020202020204" pitchFamily="34" charset="0"/>
            </a:endParaRPr>
          </a:p>
        </p:txBody>
      </p:sp>
      <p:sp>
        <p:nvSpPr>
          <p:cNvPr id="3" name="Content Placeholder 2">
            <a:extLst>
              <a:ext uri="{FF2B5EF4-FFF2-40B4-BE49-F238E27FC236}">
                <a16:creationId xmlns:a16="http://schemas.microsoft.com/office/drawing/2014/main" id="{3368D957-4DE6-44F0-9B2D-22FF688B33D7}"/>
              </a:ext>
            </a:extLst>
          </p:cNvPr>
          <p:cNvSpPr>
            <a:spLocks noGrp="1"/>
          </p:cNvSpPr>
          <p:nvPr>
            <p:ph idx="1"/>
          </p:nvPr>
        </p:nvSpPr>
        <p:spPr>
          <a:xfrm>
            <a:off x="648932" y="2438401"/>
            <a:ext cx="3605571" cy="3779520"/>
          </a:xfrm>
        </p:spPr>
        <p:txBody>
          <a:bodyPr>
            <a:normAutofit/>
          </a:bodyPr>
          <a:lstStyle/>
          <a:p>
            <a:endParaRPr lang="en-IN"/>
          </a:p>
        </p:txBody>
      </p:sp>
      <p:pic>
        <p:nvPicPr>
          <p:cNvPr id="100354" name="Picture 2" descr="Graphical user interface, application&#10;&#10;Description automatically generated">
            <a:extLst>
              <a:ext uri="{FF2B5EF4-FFF2-40B4-BE49-F238E27FC236}">
                <a16:creationId xmlns:a16="http://schemas.microsoft.com/office/drawing/2014/main" id="{A9E62C5B-6E1B-40D9-9B42-A2351F713B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4584" b="-1"/>
          <a:stretch/>
        </p:blipFill>
        <p:spPr bwMode="auto">
          <a:xfrm>
            <a:off x="5283708" y="722376"/>
            <a:ext cx="6263640" cy="541324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429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F5F20-BA41-4CFA-AABD-449FC12CFC3F}"/>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12E68473-05D5-44B9-AF34-4454FB79999B}"/>
              </a:ext>
            </a:extLst>
          </p:cNvPr>
          <p:cNvSpPr>
            <a:spLocks noGrp="1"/>
          </p:cNvSpPr>
          <p:nvPr>
            <p:ph idx="1"/>
          </p:nvPr>
        </p:nvSpPr>
        <p:spPr>
          <a:xfrm>
            <a:off x="648931" y="2438401"/>
            <a:ext cx="3505495" cy="3785419"/>
          </a:xfrm>
        </p:spPr>
        <p:txBody>
          <a:bodyPr>
            <a:normAutofit/>
          </a:bodyPr>
          <a:lstStyle/>
          <a:p>
            <a:pPr marL="0" indent="0" eaLnBrk="0" fontAlgn="base" hangingPunct="0">
              <a:spcBef>
                <a:spcPct val="0"/>
              </a:spcBef>
              <a:spcAft>
                <a:spcPts val="600"/>
              </a:spcAft>
              <a:buNone/>
            </a:pPr>
            <a:r>
              <a:rPr lang="en-US" altLang="en-US" sz="2000">
                <a:latin typeface="BentonSansRegular"/>
              </a:rPr>
              <a:t>In the ‘Add Certificate’ page, enter the ‘Alias’ of your choice (in my case, it is ‘Gmail Certs’). Select the certificate from your PC and click ‘Deploy’.</a:t>
            </a:r>
            <a:endParaRPr lang="en-US" altLang="en-US" sz="2000"/>
          </a:p>
          <a:p>
            <a:pPr marL="0" indent="0" eaLnBrk="0" fontAlgn="base" hangingPunct="0">
              <a:spcBef>
                <a:spcPct val="0"/>
              </a:spcBef>
              <a:spcAft>
                <a:spcPts val="600"/>
              </a:spcAft>
              <a:buNone/>
            </a:pPr>
            <a:r>
              <a:rPr lang="en-US" altLang="en-US" sz="2000">
                <a:latin typeface="BentonSansRegular"/>
              </a:rPr>
              <a:t>                </a:t>
            </a:r>
            <a:endParaRPr lang="en-US" altLang="en-US" sz="2000">
              <a:latin typeface="Arial" panose="020B0604020202020204" pitchFamily="34" charset="0"/>
            </a:endParaRPr>
          </a:p>
        </p:txBody>
      </p:sp>
      <p:pic>
        <p:nvPicPr>
          <p:cNvPr id="101378" name="Picture 2" descr="Graphical user interface, text, application, email&#10;&#10;Description automatically generated">
            <a:extLst>
              <a:ext uri="{FF2B5EF4-FFF2-40B4-BE49-F238E27FC236}">
                <a16:creationId xmlns:a16="http://schemas.microsoft.com/office/drawing/2014/main" id="{7BF4CE9B-8604-47AC-B570-7C2BE972B69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2005311"/>
            <a:ext cx="6019331" cy="284413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640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C1F93-7332-4C33-8D0A-E9E8AB36D452}"/>
              </a:ext>
            </a:extLst>
          </p:cNvPr>
          <p:cNvSpPr>
            <a:spLocks noGrp="1"/>
          </p:cNvSpPr>
          <p:nvPr>
            <p:ph type="title"/>
          </p:nvPr>
        </p:nvSpPr>
        <p:spPr>
          <a:xfrm>
            <a:off x="648930" y="629268"/>
            <a:ext cx="3505495" cy="1622321"/>
          </a:xfrm>
        </p:spPr>
        <p:txBody>
          <a:bodyPr>
            <a:normAutofit/>
          </a:bodyPr>
          <a:lstStyle/>
          <a:p>
            <a:pPr eaLnBrk="0" fontAlgn="base" hangingPunct="0">
              <a:spcAft>
                <a:spcPct val="0"/>
              </a:spcAft>
            </a:pPr>
            <a:r>
              <a:rPr lang="en-US" altLang="en-US" sz="2400">
                <a:latin typeface="BentonSansRegular"/>
              </a:rPr>
              <a:t>Repeat the addition of the second certificate, as shown in the figure below.</a:t>
            </a:r>
            <a:endParaRPr lang="en-US" altLang="en-US" sz="2400"/>
          </a:p>
          <a:p>
            <a:pPr eaLnBrk="0" fontAlgn="base" hangingPunct="0">
              <a:spcAft>
                <a:spcPct val="0"/>
              </a:spcAft>
            </a:pPr>
            <a:r>
              <a:rPr lang="en-US" altLang="en-US" sz="2400">
                <a:latin typeface="BentonSansRegular"/>
              </a:rPr>
              <a:t>              </a:t>
            </a:r>
            <a:endParaRPr lang="en-US" altLang="en-US" sz="2400">
              <a:latin typeface="Arial" panose="020B0604020202020204" pitchFamily="34" charset="0"/>
            </a:endParaRPr>
          </a:p>
        </p:txBody>
      </p:sp>
      <p:sp>
        <p:nvSpPr>
          <p:cNvPr id="3" name="Content Placeholder 2">
            <a:extLst>
              <a:ext uri="{FF2B5EF4-FFF2-40B4-BE49-F238E27FC236}">
                <a16:creationId xmlns:a16="http://schemas.microsoft.com/office/drawing/2014/main" id="{18C6D692-EFA4-473C-BF6C-DFD08ABA93D4}"/>
              </a:ext>
            </a:extLst>
          </p:cNvPr>
          <p:cNvSpPr>
            <a:spLocks noGrp="1"/>
          </p:cNvSpPr>
          <p:nvPr>
            <p:ph idx="1"/>
          </p:nvPr>
        </p:nvSpPr>
        <p:spPr>
          <a:xfrm>
            <a:off x="648931" y="2438401"/>
            <a:ext cx="3505495" cy="3785419"/>
          </a:xfrm>
        </p:spPr>
        <p:txBody>
          <a:bodyPr>
            <a:normAutofit/>
          </a:bodyPr>
          <a:lstStyle/>
          <a:p>
            <a:endParaRPr lang="en-IN" sz="2000"/>
          </a:p>
        </p:txBody>
      </p:sp>
      <p:pic>
        <p:nvPicPr>
          <p:cNvPr id="102402" name="Picture 2" descr="Graphical user interface, text, application, email&#10;&#10;Description automatically generated">
            <a:extLst>
              <a:ext uri="{FF2B5EF4-FFF2-40B4-BE49-F238E27FC236}">
                <a16:creationId xmlns:a16="http://schemas.microsoft.com/office/drawing/2014/main" id="{95B6EB4E-80B2-4328-BCCF-2ECC929AB51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2020359"/>
            <a:ext cx="6019331" cy="281403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163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7E90-A900-4C4D-B7B4-2E2D2A4EDC52}"/>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C5617D27-BEBD-47FE-9BBA-7741F662719F}"/>
              </a:ext>
            </a:extLst>
          </p:cNvPr>
          <p:cNvSpPr>
            <a:spLocks noGrp="1"/>
          </p:cNvSpPr>
          <p:nvPr>
            <p:ph idx="1"/>
          </p:nvPr>
        </p:nvSpPr>
        <p:spPr>
          <a:xfrm>
            <a:off x="648931" y="2438401"/>
            <a:ext cx="3505495" cy="3785419"/>
          </a:xfrm>
        </p:spPr>
        <p:txBody>
          <a:bodyPr>
            <a:normAutofit/>
          </a:bodyPr>
          <a:lstStyle/>
          <a:p>
            <a:pPr marL="0" indent="0" eaLnBrk="0" fontAlgn="base" hangingPunct="0">
              <a:spcBef>
                <a:spcPct val="0"/>
              </a:spcBef>
              <a:spcAft>
                <a:spcPts val="600"/>
              </a:spcAft>
              <a:buNone/>
            </a:pPr>
            <a:r>
              <a:rPr lang="en-US" altLang="en-US" sz="2000" dirty="0">
                <a:latin typeface="BentonSansRegular"/>
              </a:rPr>
              <a:t>Once done, you will see two additional entries in the ‘Manage Keystore’ listing. In my case, they are ‘</a:t>
            </a:r>
            <a:r>
              <a:rPr lang="en-US" altLang="en-US" sz="2000" dirty="0" err="1">
                <a:latin typeface="BentonSansRegular"/>
              </a:rPr>
              <a:t>gmail</a:t>
            </a:r>
            <a:r>
              <a:rPr lang="en-US" altLang="en-US" sz="2000" dirty="0">
                <a:latin typeface="BentonSansRegular"/>
              </a:rPr>
              <a:t> certs’ and ‘</a:t>
            </a:r>
            <a:r>
              <a:rPr lang="en-US" altLang="en-US" sz="2000" dirty="0" err="1">
                <a:latin typeface="BentonSansRegular"/>
              </a:rPr>
              <a:t>gmail</a:t>
            </a:r>
            <a:r>
              <a:rPr lang="en-US" altLang="en-US" sz="2000" dirty="0">
                <a:latin typeface="BentonSansRegular"/>
              </a:rPr>
              <a:t> cert2’, as shown in the figure below.</a:t>
            </a:r>
            <a:endParaRPr lang="en-US" altLang="en-US" sz="2000" dirty="0"/>
          </a:p>
          <a:p>
            <a:pPr marL="0" indent="0" eaLnBrk="0" fontAlgn="base" hangingPunct="0">
              <a:spcBef>
                <a:spcPct val="0"/>
              </a:spcBef>
              <a:spcAft>
                <a:spcPts val="600"/>
              </a:spcAft>
              <a:buNone/>
            </a:pPr>
            <a:r>
              <a:rPr lang="en-US" altLang="en-US" sz="2000" dirty="0">
                <a:latin typeface="BentonSansRegular"/>
              </a:rPr>
              <a:t>              </a:t>
            </a:r>
            <a:endParaRPr lang="en-US" altLang="en-US" sz="2000" dirty="0">
              <a:latin typeface="Arial" panose="020B0604020202020204" pitchFamily="34" charset="0"/>
            </a:endParaRPr>
          </a:p>
        </p:txBody>
      </p:sp>
      <p:pic>
        <p:nvPicPr>
          <p:cNvPr id="103426" name="Picture 2" descr="Graphical user interface, text, application, email&#10;&#10;Description automatically generated">
            <a:extLst>
              <a:ext uri="{FF2B5EF4-FFF2-40B4-BE49-F238E27FC236}">
                <a16:creationId xmlns:a16="http://schemas.microsoft.com/office/drawing/2014/main" id="{ECD51A77-C46A-4C91-A8EA-EE707CA7A0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1922545"/>
            <a:ext cx="6019331" cy="300966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345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EC711-5FE1-4931-A169-49C734A7EAD2}"/>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AA7F0D6E-85D8-44FB-B969-3FDE2FC91143}"/>
              </a:ext>
            </a:extLst>
          </p:cNvPr>
          <p:cNvSpPr>
            <a:spLocks noGrp="1"/>
          </p:cNvSpPr>
          <p:nvPr>
            <p:ph idx="1"/>
          </p:nvPr>
        </p:nvSpPr>
        <p:spPr>
          <a:xfrm>
            <a:off x="648931" y="2438401"/>
            <a:ext cx="3505495" cy="3785419"/>
          </a:xfrm>
        </p:spPr>
        <p:txBody>
          <a:bodyPr>
            <a:normAutofit/>
          </a:bodyPr>
          <a:lstStyle/>
          <a:p>
            <a:pPr marL="0" indent="0" eaLnBrk="0" fontAlgn="base" hangingPunct="0">
              <a:spcBef>
                <a:spcPct val="0"/>
              </a:spcBef>
              <a:spcAft>
                <a:spcPts val="600"/>
              </a:spcAft>
              <a:buNone/>
            </a:pPr>
            <a:r>
              <a:rPr lang="en-US" altLang="en-US" sz="2000" b="1">
                <a:latin typeface="BentonSansRegular"/>
              </a:rPr>
              <a:t>Step 5: Create and Deploy the Integration Flow</a:t>
            </a:r>
            <a:endParaRPr lang="en-US" altLang="en-US" sz="2000"/>
          </a:p>
          <a:p>
            <a:pPr marL="0" indent="0" eaLnBrk="0" fontAlgn="base" hangingPunct="0">
              <a:spcBef>
                <a:spcPct val="0"/>
              </a:spcBef>
              <a:spcAft>
                <a:spcPts val="600"/>
              </a:spcAft>
              <a:buNone/>
            </a:pPr>
            <a:r>
              <a:rPr lang="en-US" altLang="en-US" sz="2000">
                <a:latin typeface="BentonSansRegular"/>
              </a:rPr>
              <a:t>Now, you may design and deploy the iFlow.</a:t>
            </a:r>
            <a:endParaRPr lang="en-US" altLang="en-US" sz="2000"/>
          </a:p>
          <a:p>
            <a:pPr marL="0" indent="0" eaLnBrk="0" fontAlgn="base" hangingPunct="0">
              <a:spcBef>
                <a:spcPct val="0"/>
              </a:spcBef>
              <a:spcAft>
                <a:spcPts val="600"/>
              </a:spcAft>
              <a:buNone/>
            </a:pPr>
            <a:r>
              <a:rPr lang="en-US" altLang="en-US" sz="2000">
                <a:latin typeface="BentonSansRegular"/>
              </a:rPr>
              <a:t>Below is my simple iFlow for testing</a:t>
            </a:r>
            <a:endParaRPr lang="en-US" altLang="en-US" sz="2000"/>
          </a:p>
          <a:p>
            <a:pPr marL="0" indent="0" eaLnBrk="0" fontAlgn="base" hangingPunct="0">
              <a:spcBef>
                <a:spcPct val="0"/>
              </a:spcBef>
              <a:spcAft>
                <a:spcPts val="600"/>
              </a:spcAft>
              <a:buNone/>
            </a:pPr>
            <a:r>
              <a:rPr lang="en-US" altLang="en-US" sz="2000">
                <a:latin typeface="BentonSansRegular"/>
              </a:rPr>
              <a:t>                 </a:t>
            </a:r>
            <a:endParaRPr lang="en-US" altLang="en-US" sz="2000">
              <a:latin typeface="Arial" panose="020B0604020202020204" pitchFamily="34" charset="0"/>
            </a:endParaRPr>
          </a:p>
        </p:txBody>
      </p:sp>
      <p:pic>
        <p:nvPicPr>
          <p:cNvPr id="104450" name="Picture 2">
            <a:extLst>
              <a:ext uri="{FF2B5EF4-FFF2-40B4-BE49-F238E27FC236}">
                <a16:creationId xmlns:a16="http://schemas.microsoft.com/office/drawing/2014/main" id="{7F502805-7A3A-4B9B-B529-4AFD4EE8D5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2261132"/>
            <a:ext cx="6019331" cy="233249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56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4C93B-467F-4B9C-BDE0-0E2F8FD2DCE2}"/>
              </a:ext>
            </a:extLst>
          </p:cNvPr>
          <p:cNvSpPr>
            <a:spLocks noGrp="1"/>
          </p:cNvSpPr>
          <p:nvPr>
            <p:ph type="title"/>
          </p:nvPr>
        </p:nvSpPr>
        <p:spPr>
          <a:xfrm>
            <a:off x="648930" y="629268"/>
            <a:ext cx="3505495" cy="1622321"/>
          </a:xfrm>
        </p:spPr>
        <p:txBody>
          <a:bodyPr>
            <a:normAutofit/>
          </a:bodyPr>
          <a:lstStyle/>
          <a:p>
            <a:pPr eaLnBrk="0" fontAlgn="base" hangingPunct="0">
              <a:spcAft>
                <a:spcPct val="0"/>
              </a:spcAft>
            </a:pPr>
            <a:r>
              <a:rPr lang="en-US" altLang="en-US" sz="2400">
                <a:latin typeface="BentonSansRegular"/>
              </a:rPr>
              <a:t>Below is the configuration in the ‘General’ Tab</a:t>
            </a:r>
            <a:endParaRPr lang="en-US" altLang="en-US" sz="2400"/>
          </a:p>
          <a:p>
            <a:pPr eaLnBrk="0" fontAlgn="base" hangingPunct="0">
              <a:spcAft>
                <a:spcPct val="0"/>
              </a:spcAft>
            </a:pPr>
            <a:r>
              <a:rPr lang="en-US" altLang="en-US" sz="2400">
                <a:latin typeface="BentonSansRegular"/>
              </a:rPr>
              <a:t>             </a:t>
            </a:r>
            <a:endParaRPr lang="en-US" altLang="en-US" sz="2400">
              <a:latin typeface="Arial" panose="020B0604020202020204" pitchFamily="34" charset="0"/>
            </a:endParaRPr>
          </a:p>
        </p:txBody>
      </p:sp>
      <p:sp>
        <p:nvSpPr>
          <p:cNvPr id="3" name="Content Placeholder 2">
            <a:extLst>
              <a:ext uri="{FF2B5EF4-FFF2-40B4-BE49-F238E27FC236}">
                <a16:creationId xmlns:a16="http://schemas.microsoft.com/office/drawing/2014/main" id="{D3236CF4-21F0-464E-BD85-4A94B02762F6}"/>
              </a:ext>
            </a:extLst>
          </p:cNvPr>
          <p:cNvSpPr>
            <a:spLocks noGrp="1"/>
          </p:cNvSpPr>
          <p:nvPr>
            <p:ph idx="1"/>
          </p:nvPr>
        </p:nvSpPr>
        <p:spPr>
          <a:xfrm>
            <a:off x="648931" y="2438401"/>
            <a:ext cx="3505495" cy="3785419"/>
          </a:xfrm>
        </p:spPr>
        <p:txBody>
          <a:bodyPr>
            <a:normAutofit/>
          </a:bodyPr>
          <a:lstStyle/>
          <a:p>
            <a:endParaRPr lang="en-IN" sz="2000"/>
          </a:p>
        </p:txBody>
      </p:sp>
      <p:pic>
        <p:nvPicPr>
          <p:cNvPr id="105474" name="Picture 2" descr="Graphical user interface, text, application, email&#10;&#10;Description automatically generated">
            <a:extLst>
              <a:ext uri="{FF2B5EF4-FFF2-40B4-BE49-F238E27FC236}">
                <a16:creationId xmlns:a16="http://schemas.microsoft.com/office/drawing/2014/main" id="{5139BC06-80B8-4C50-84C2-8C3D2AE531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1877400"/>
            <a:ext cx="6019331" cy="309995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382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DB15-5C9D-4FC0-B1F9-23964BE72AB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31DA709-B258-4DF5-A2FB-86CC3EE72A9A}"/>
              </a:ext>
            </a:extLst>
          </p:cNvPr>
          <p:cNvSpPr>
            <a:spLocks noGrp="1"/>
          </p:cNvSpPr>
          <p:nvPr>
            <p:ph idx="1"/>
          </p:nvPr>
        </p:nvSpPr>
        <p:spPr/>
        <p:txBody>
          <a:bodyPr/>
          <a:lstStyle/>
          <a:p>
            <a:r>
              <a:rPr lang="en-US" b="0" i="0" dirty="0">
                <a:solidFill>
                  <a:srgbClr val="444444"/>
                </a:solidFill>
                <a:effectLst/>
                <a:latin typeface="BentonSansRegular"/>
              </a:rPr>
              <a:t>And here is the configuration in the ‘Connection’ tab. Please ensure that you enter the same value in the ‘Credential Name:’ textbox, as what you have previously created in ‘Step 2: Setup Credential in CPI.’.</a:t>
            </a:r>
            <a:endParaRPr lang="en-IN" dirty="0"/>
          </a:p>
        </p:txBody>
      </p:sp>
    </p:spTree>
    <p:extLst>
      <p:ext uri="{BB962C8B-B14F-4D97-AF65-F5344CB8AC3E}">
        <p14:creationId xmlns:p14="http://schemas.microsoft.com/office/powerpoint/2010/main" val="2903178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9" y="627903"/>
            <a:ext cx="560419" cy="270355"/>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7"/>
            <a:ext cx="892499" cy="791393"/>
          </a:xfrm>
          <a:prstGeom prst="rect">
            <a:avLst/>
          </a:prstGeom>
        </p:spPr>
      </p:pic>
      <p:sp>
        <p:nvSpPr>
          <p:cNvPr id="12" name="Rectangle 4">
            <a:extLst>
              <a:ext uri="{FF2B5EF4-FFF2-40B4-BE49-F238E27FC236}">
                <a16:creationId xmlns:a16="http://schemas.microsoft.com/office/drawing/2014/main" id="{C28877C9-AFE0-2942-89C4-D35EB564C462}"/>
              </a:ext>
            </a:extLst>
          </p:cNvPr>
          <p:cNvSpPr/>
          <p:nvPr/>
        </p:nvSpPr>
        <p:spPr>
          <a:xfrm flipH="1">
            <a:off x="1586" y="2337971"/>
            <a:ext cx="8086516" cy="2182059"/>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486809" y="3059668"/>
            <a:ext cx="5294060" cy="738664"/>
          </a:xfrm>
          <a:prstGeom prst="rect">
            <a:avLst/>
          </a:prstGeom>
          <a:noFill/>
          <a:ln>
            <a:noFill/>
          </a:ln>
        </p:spPr>
        <p:txBody>
          <a:bodyPr wrap="square" rtlCol="0">
            <a:spAutoFit/>
          </a:bodyPr>
          <a:lstStyle/>
          <a:p>
            <a:pPr defTabSz="914194"/>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9" name="Picture Placeholder 8">
            <a:extLst>
              <a:ext uri="{FF2B5EF4-FFF2-40B4-BE49-F238E27FC236}">
                <a16:creationId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t="176" b="176"/>
          <a:stretch/>
        </p:blipFill>
        <p:spPr/>
      </p:pic>
      <p:sp>
        <p:nvSpPr>
          <p:cNvPr id="2" name="Rectangle 1">
            <a:extLst>
              <a:ext uri="{FF2B5EF4-FFF2-40B4-BE49-F238E27FC236}">
                <a16:creationId xmlns:a16="http://schemas.microsoft.com/office/drawing/2014/main" id="{4BFBF5BE-EB29-0A45-93D9-360EDBB07ED9}"/>
              </a:ext>
            </a:extLst>
          </p:cNvPr>
          <p:cNvSpPr/>
          <p:nvPr/>
        </p:nvSpPr>
        <p:spPr>
          <a:xfrm flipH="1">
            <a:off x="4868931"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a:endParaRPr>
          </a:p>
        </p:txBody>
      </p:sp>
    </p:spTree>
    <p:extLst>
      <p:ext uri="{BB962C8B-B14F-4D97-AF65-F5344CB8AC3E}">
        <p14:creationId xmlns:p14="http://schemas.microsoft.com/office/powerpoint/2010/main" val="235622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C310-0ADC-4BA8-8932-DD930A72C83E}"/>
              </a:ext>
            </a:extLst>
          </p:cNvPr>
          <p:cNvSpPr>
            <a:spLocks noGrp="1"/>
          </p:cNvSpPr>
          <p:nvPr>
            <p:ph type="title"/>
          </p:nvPr>
        </p:nvSpPr>
        <p:spPr>
          <a:xfrm>
            <a:off x="648930" y="629268"/>
            <a:ext cx="3505495" cy="1622321"/>
          </a:xfrm>
        </p:spPr>
        <p:txBody>
          <a:bodyPr>
            <a:normAutofit/>
          </a:bodyPr>
          <a:lstStyle/>
          <a:p>
            <a:endParaRPr lang="en-IN"/>
          </a:p>
        </p:txBody>
      </p:sp>
      <p:sp>
        <p:nvSpPr>
          <p:cNvPr id="106502" name="Content Placeholder 106501">
            <a:extLst>
              <a:ext uri="{FF2B5EF4-FFF2-40B4-BE49-F238E27FC236}">
                <a16:creationId xmlns:a16="http://schemas.microsoft.com/office/drawing/2014/main" id="{19FDCE01-CEDA-A2D5-D390-E8392544FAB8}"/>
              </a:ext>
            </a:extLst>
          </p:cNvPr>
          <p:cNvSpPr>
            <a:spLocks noGrp="1"/>
          </p:cNvSpPr>
          <p:nvPr>
            <p:ph idx="1"/>
          </p:nvPr>
        </p:nvSpPr>
        <p:spPr>
          <a:xfrm>
            <a:off x="648931" y="2438401"/>
            <a:ext cx="3505495" cy="3785419"/>
          </a:xfrm>
        </p:spPr>
        <p:txBody>
          <a:bodyPr>
            <a:normAutofit/>
          </a:bodyPr>
          <a:lstStyle/>
          <a:p>
            <a:endParaRPr lang="en-US" sz="2000"/>
          </a:p>
        </p:txBody>
      </p:sp>
      <p:pic>
        <p:nvPicPr>
          <p:cNvPr id="106498" name="Picture 2" descr="Graphical user interface, application, email&#10;&#10;Description automatically generated">
            <a:extLst>
              <a:ext uri="{FF2B5EF4-FFF2-40B4-BE49-F238E27FC236}">
                <a16:creationId xmlns:a16="http://schemas.microsoft.com/office/drawing/2014/main" id="{E7F551F0-AF64-48B8-8A86-941AD882D07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41589" y="807593"/>
            <a:ext cx="5147875" cy="523956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421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EEAA2-B2F8-48B5-96CD-CDEF2F6B6ED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DC4D4A4-2A26-41CC-B059-3E14216976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189475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81255-49C8-4AEA-B402-C47CA607D243}"/>
              </a:ext>
            </a:extLst>
          </p:cNvPr>
          <p:cNvSpPr>
            <a:spLocks noGrp="1"/>
          </p:cNvSpPr>
          <p:nvPr>
            <p:ph type="title"/>
          </p:nvPr>
        </p:nvSpPr>
        <p:spPr/>
        <p:txBody>
          <a:bodyPr>
            <a:normAutofit fontScale="90000"/>
          </a:bodyPr>
          <a:lstStyle/>
          <a:p>
            <a:r>
              <a:rPr lang="en-US" b="1" i="0" dirty="0">
                <a:solidFill>
                  <a:srgbClr val="444444"/>
                </a:solidFill>
                <a:effectLst/>
                <a:latin typeface="BentonSansRegular"/>
              </a:rPr>
              <a:t>Step 6: Testing the Integration Flow</a:t>
            </a:r>
            <a:br>
              <a:rPr lang="en-US" b="0" i="0" dirty="0">
                <a:solidFill>
                  <a:srgbClr val="444444"/>
                </a:solidFill>
                <a:effectLst/>
                <a:latin typeface="BentonSansRegular"/>
              </a:rPr>
            </a:br>
            <a:br>
              <a:rPr lang="en-US" dirty="0"/>
            </a:br>
            <a:endParaRPr lang="en-IN" dirty="0"/>
          </a:p>
        </p:txBody>
      </p:sp>
      <p:sp>
        <p:nvSpPr>
          <p:cNvPr id="3" name="Content Placeholder 2">
            <a:extLst>
              <a:ext uri="{FF2B5EF4-FFF2-40B4-BE49-F238E27FC236}">
                <a16:creationId xmlns:a16="http://schemas.microsoft.com/office/drawing/2014/main" id="{165E0B22-1A01-4573-99B9-963CD30D4F38}"/>
              </a:ext>
            </a:extLst>
          </p:cNvPr>
          <p:cNvSpPr>
            <a:spLocks noGrp="1"/>
          </p:cNvSpPr>
          <p:nvPr>
            <p:ph idx="1"/>
          </p:nvPr>
        </p:nvSpPr>
        <p:spPr/>
        <p:txBody>
          <a:bodyPr/>
          <a:lstStyle/>
          <a:p>
            <a:endParaRPr lang="en-IN" dirty="0"/>
          </a:p>
        </p:txBody>
      </p:sp>
      <p:graphicFrame>
        <p:nvGraphicFramePr>
          <p:cNvPr id="4" name="Object 3">
            <a:extLst>
              <a:ext uri="{FF2B5EF4-FFF2-40B4-BE49-F238E27FC236}">
                <a16:creationId xmlns:a16="http://schemas.microsoft.com/office/drawing/2014/main" id="{4AF3E701-EB61-400E-B254-3D97CB8A3706}"/>
              </a:ext>
            </a:extLst>
          </p:cNvPr>
          <p:cNvGraphicFramePr>
            <a:graphicFrameLocks noChangeAspect="1"/>
          </p:cNvGraphicFramePr>
          <p:nvPr/>
        </p:nvGraphicFramePr>
        <p:xfrm>
          <a:off x="1561734" y="1920023"/>
          <a:ext cx="7778751" cy="3765551"/>
        </p:xfrm>
        <a:graphic>
          <a:graphicData uri="http://schemas.openxmlformats.org/presentationml/2006/ole">
            <mc:AlternateContent xmlns:mc="http://schemas.openxmlformats.org/markup-compatibility/2006">
              <mc:Choice xmlns:v="urn:schemas-microsoft-com:vml" Requires="v">
                <p:oleObj name="Bitmap Image" r:id="rId2" imgW="7778880" imgH="3765600" progId="PBrush">
                  <p:embed/>
                </p:oleObj>
              </mc:Choice>
              <mc:Fallback>
                <p:oleObj name="Bitmap Image" r:id="rId2" imgW="7778880" imgH="3765600" progId="PBrush">
                  <p:embed/>
                  <p:pic>
                    <p:nvPicPr>
                      <p:cNvPr id="4" name="Object 3">
                        <a:extLst>
                          <a:ext uri="{FF2B5EF4-FFF2-40B4-BE49-F238E27FC236}">
                            <a16:creationId xmlns:a16="http://schemas.microsoft.com/office/drawing/2014/main" id="{4AF3E701-EB61-400E-B254-3D97CB8A3706}"/>
                          </a:ext>
                        </a:extLst>
                      </p:cNvPr>
                      <p:cNvPicPr/>
                      <p:nvPr/>
                    </p:nvPicPr>
                    <p:blipFill>
                      <a:blip r:embed="rId3"/>
                      <a:stretch>
                        <a:fillRect/>
                      </a:stretch>
                    </p:blipFill>
                    <p:spPr>
                      <a:xfrm>
                        <a:off x="1561734" y="1920023"/>
                        <a:ext cx="7778751" cy="3765551"/>
                      </a:xfrm>
                      <a:prstGeom prst="rect">
                        <a:avLst/>
                      </a:prstGeom>
                    </p:spPr>
                  </p:pic>
                </p:oleObj>
              </mc:Fallback>
            </mc:AlternateContent>
          </a:graphicData>
        </a:graphic>
      </p:graphicFrame>
    </p:spTree>
    <p:extLst>
      <p:ext uri="{BB962C8B-B14F-4D97-AF65-F5344CB8AC3E}">
        <p14:creationId xmlns:p14="http://schemas.microsoft.com/office/powerpoint/2010/main" val="4016440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79C14-A598-43EE-9489-E0537D04527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715DD3D-D47B-4238-B94D-38A95EABB1C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022673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C78F0-D1B6-4667-9ABB-F10106EB1D8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8BC1BB8-ADA3-4E80-935C-AAF71D4B794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855784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4A2D5-DD0A-4B7C-A422-68E5ED24CF0D}"/>
              </a:ext>
            </a:extLst>
          </p:cNvPr>
          <p:cNvSpPr>
            <a:spLocks noGrp="1"/>
          </p:cNvSpPr>
          <p:nvPr>
            <p:ph type="title"/>
          </p:nvPr>
        </p:nvSpPr>
        <p:spPr/>
        <p:txBody>
          <a:bodyPr/>
          <a:lstStyle/>
          <a:p>
            <a:r>
              <a:rPr lang="en-IN" dirty="0"/>
              <a:t>Data Store</a:t>
            </a:r>
          </a:p>
        </p:txBody>
      </p:sp>
      <p:sp>
        <p:nvSpPr>
          <p:cNvPr id="3" name="Content Placeholder 2">
            <a:extLst>
              <a:ext uri="{FF2B5EF4-FFF2-40B4-BE49-F238E27FC236}">
                <a16:creationId xmlns:a16="http://schemas.microsoft.com/office/drawing/2014/main" id="{7426E4C7-CE62-4332-BCA0-F0EDD81B2560}"/>
              </a:ext>
            </a:extLst>
          </p:cNvPr>
          <p:cNvSpPr>
            <a:spLocks noGrp="1"/>
          </p:cNvSpPr>
          <p:nvPr>
            <p:ph idx="1"/>
          </p:nvPr>
        </p:nvSpPr>
        <p:spPr/>
        <p:txBody>
          <a:bodyPr>
            <a:normAutofit fontScale="85000" lnSpcReduction="20000"/>
          </a:bodyPr>
          <a:lstStyle/>
          <a:p>
            <a:r>
              <a:rPr lang="en-US" b="0" i="0" dirty="0">
                <a:solidFill>
                  <a:srgbClr val="333333"/>
                </a:solidFill>
                <a:effectLst/>
                <a:latin typeface="72"/>
              </a:rPr>
              <a:t>Datastores are the objects that connect SAP Cloud Integration for data services to your cloud and on-premise applications and databases. Through these connections, SAP Cloud Integration for data services can access metadata from and read and write data to your applications and databases.</a:t>
            </a:r>
          </a:p>
          <a:p>
            <a:r>
              <a:rPr lang="en-US" dirty="0">
                <a:solidFill>
                  <a:srgbClr val="333333"/>
                </a:solidFill>
                <a:latin typeface="72"/>
              </a:rPr>
              <a:t>Create Data Store</a:t>
            </a:r>
          </a:p>
          <a:p>
            <a:pPr algn="l"/>
            <a:r>
              <a:rPr lang="en-US" b="0" i="0" dirty="0">
                <a:solidFill>
                  <a:srgbClr val="333333"/>
                </a:solidFill>
                <a:effectLst/>
                <a:latin typeface="72"/>
              </a:rPr>
              <a:t>Create a datastore for each application or database you want to connect to SAP Cloud Integration for data services.</a:t>
            </a:r>
          </a:p>
          <a:p>
            <a:r>
              <a:rPr lang="en-US" dirty="0">
                <a:effectLst/>
              </a:rPr>
              <a:t>In the web UI, click on the </a:t>
            </a:r>
            <a:r>
              <a:rPr lang="en-US" b="1" dirty="0">
                <a:effectLst/>
              </a:rPr>
              <a:t>Datastores</a:t>
            </a:r>
            <a:r>
              <a:rPr lang="en-US" dirty="0">
                <a:effectLst/>
              </a:rPr>
              <a:t> tab.</a:t>
            </a:r>
          </a:p>
          <a:p>
            <a:r>
              <a:rPr lang="en-US" dirty="0">
                <a:effectLst/>
              </a:rPr>
              <a:t>Click the </a:t>
            </a:r>
            <a:r>
              <a:rPr lang="en-US" b="1" dirty="0">
                <a:effectLst/>
              </a:rPr>
              <a:t>+</a:t>
            </a:r>
            <a:r>
              <a:rPr lang="en-US" dirty="0">
                <a:effectLst/>
              </a:rPr>
              <a:t> icon in the upper left-hand corner.</a:t>
            </a:r>
          </a:p>
          <a:p>
            <a:r>
              <a:rPr lang="en-US" dirty="0">
                <a:effectLst/>
              </a:rPr>
              <a:t>In the </a:t>
            </a:r>
            <a:r>
              <a:rPr lang="en-US" b="1" dirty="0">
                <a:effectLst/>
              </a:rPr>
              <a:t>New Datastore</a:t>
            </a:r>
            <a:r>
              <a:rPr lang="en-US" dirty="0">
                <a:effectLst/>
              </a:rPr>
              <a:t> dialog, configure the necessary </a:t>
            </a:r>
            <a:r>
              <a:rPr lang="en-US" dirty="0" err="1">
                <a:effectLst/>
              </a:rPr>
              <a:t>fields.The</a:t>
            </a:r>
            <a:r>
              <a:rPr lang="en-US" dirty="0">
                <a:effectLst/>
              </a:rPr>
              <a:t> configuration options change according to the datastore </a:t>
            </a:r>
            <a:r>
              <a:rPr lang="en-US" dirty="0" err="1">
                <a:effectLst/>
              </a:rPr>
              <a:t>typ</a:t>
            </a:r>
            <a:endParaRPr lang="en-US" dirty="0">
              <a:effectLst/>
            </a:endParaRPr>
          </a:p>
          <a:p>
            <a:r>
              <a:rPr lang="en-US" b="0" i="0" dirty="0">
                <a:solidFill>
                  <a:srgbClr val="333333"/>
                </a:solidFill>
                <a:effectLst/>
                <a:latin typeface="72"/>
              </a:rPr>
              <a:t>Click </a:t>
            </a:r>
            <a:r>
              <a:rPr lang="en-US" b="1" i="0" dirty="0">
                <a:solidFill>
                  <a:srgbClr val="333333"/>
                </a:solidFill>
                <a:effectLst/>
                <a:latin typeface="72"/>
              </a:rPr>
              <a:t>Save</a:t>
            </a:r>
            <a:r>
              <a:rPr lang="en-US" b="0" i="0" dirty="0">
                <a:solidFill>
                  <a:srgbClr val="333333"/>
                </a:solidFill>
                <a:effectLst/>
                <a:latin typeface="72"/>
              </a:rPr>
              <a:t> to create the datastore.</a:t>
            </a:r>
          </a:p>
          <a:p>
            <a:endParaRPr lang="en-US" dirty="0">
              <a:effectLst/>
            </a:endParaRPr>
          </a:p>
          <a:p>
            <a:endParaRPr lang="en-IN" dirty="0"/>
          </a:p>
        </p:txBody>
      </p:sp>
    </p:spTree>
    <p:extLst>
      <p:ext uri="{BB962C8B-B14F-4D97-AF65-F5344CB8AC3E}">
        <p14:creationId xmlns:p14="http://schemas.microsoft.com/office/powerpoint/2010/main" val="1187756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E321E-0BB3-4C3E-9AD3-AE5C5D877262}"/>
              </a:ext>
            </a:extLst>
          </p:cNvPr>
          <p:cNvSpPr>
            <a:spLocks noGrp="1"/>
          </p:cNvSpPr>
          <p:nvPr>
            <p:ph type="title"/>
          </p:nvPr>
        </p:nvSpPr>
        <p:spPr>
          <a:xfrm>
            <a:off x="643468" y="643467"/>
            <a:ext cx="3363973" cy="1728044"/>
          </a:xfrm>
          <a:noFill/>
          <a:ln>
            <a:solidFill>
              <a:schemeClr val="bg1"/>
            </a:solidFill>
          </a:ln>
        </p:spPr>
        <p:txBody>
          <a:bodyPr wrap="square">
            <a:normAutofit/>
          </a:bodyPr>
          <a:lstStyle/>
          <a:p>
            <a:r>
              <a:rPr lang="en-IN" dirty="0">
                <a:solidFill>
                  <a:schemeClr val="bg1"/>
                </a:solidFill>
              </a:rPr>
              <a:t>Data Store</a:t>
            </a:r>
          </a:p>
        </p:txBody>
      </p:sp>
      <p:sp>
        <p:nvSpPr>
          <p:cNvPr id="3" name="Content Placeholder 2">
            <a:extLst>
              <a:ext uri="{FF2B5EF4-FFF2-40B4-BE49-F238E27FC236}">
                <a16:creationId xmlns:a16="http://schemas.microsoft.com/office/drawing/2014/main" id="{40AB614C-D13A-4016-B751-C86E210E79EF}"/>
              </a:ext>
            </a:extLst>
          </p:cNvPr>
          <p:cNvSpPr>
            <a:spLocks noGrp="1"/>
          </p:cNvSpPr>
          <p:nvPr>
            <p:ph idx="1"/>
          </p:nvPr>
        </p:nvSpPr>
        <p:spPr>
          <a:xfrm>
            <a:off x="643468" y="2638044"/>
            <a:ext cx="3363973" cy="3415621"/>
          </a:xfrm>
        </p:spPr>
        <p:txBody>
          <a:bodyPr>
            <a:normAutofit lnSpcReduction="10000"/>
          </a:bodyPr>
          <a:lstStyle/>
          <a:p>
            <a:r>
              <a:rPr lang="en-US" b="0" i="0">
                <a:solidFill>
                  <a:schemeClr val="bg1"/>
                </a:solidFill>
                <a:effectLst/>
                <a:latin typeface="BentonSansRegular"/>
              </a:rPr>
              <a:t>From the palette menu, select the DataStoreOperations to find the different controls Delete/Get/Select/Write.</a:t>
            </a:r>
          </a:p>
          <a:p>
            <a:br>
              <a:rPr lang="en-US">
                <a:solidFill>
                  <a:schemeClr val="bg1"/>
                </a:solidFill>
              </a:rPr>
            </a:br>
            <a:endParaRPr lang="en-IN">
              <a:solidFill>
                <a:schemeClr val="bg1"/>
              </a:solidFill>
            </a:endParaRPr>
          </a:p>
        </p:txBody>
      </p:sp>
      <p:pic>
        <p:nvPicPr>
          <p:cNvPr id="7170" name="Picture 2">
            <a:extLst>
              <a:ext uri="{FF2B5EF4-FFF2-40B4-BE49-F238E27FC236}">
                <a16:creationId xmlns:a16="http://schemas.microsoft.com/office/drawing/2014/main" id="{F08BAD3E-8A06-4E2D-80B9-2D375D104FD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29995" y="643469"/>
            <a:ext cx="5786308" cy="5410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088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5468-C5DB-4C1E-AD1D-58B0607BA9E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364177F-1A33-4096-90E4-6B70250FD82D}"/>
              </a:ext>
            </a:extLst>
          </p:cNvPr>
          <p:cNvSpPr>
            <a:spLocks noGrp="1"/>
          </p:cNvSpPr>
          <p:nvPr>
            <p:ph idx="1"/>
          </p:nvPr>
        </p:nvSpPr>
        <p:spPr/>
        <p:txBody>
          <a:bodyPr/>
          <a:lstStyle/>
          <a:p>
            <a:pPr algn="l"/>
            <a:r>
              <a:rPr lang="en-US" b="1" i="0" dirty="0">
                <a:solidFill>
                  <a:srgbClr val="444444"/>
                </a:solidFill>
                <a:effectLst/>
                <a:latin typeface="BentonSansRegular"/>
              </a:rPr>
              <a:t>Write operation</a:t>
            </a:r>
            <a:endParaRPr lang="en-US" b="0" i="0" dirty="0">
              <a:solidFill>
                <a:srgbClr val="444444"/>
              </a:solidFill>
              <a:effectLst/>
              <a:latin typeface="BentonSansRegular"/>
            </a:endParaRPr>
          </a:p>
          <a:p>
            <a:pPr algn="l">
              <a:buFont typeface="+mj-lt"/>
              <a:buAutoNum type="arabicPeriod"/>
            </a:pPr>
            <a:r>
              <a:rPr lang="en-US" b="0" i="0" dirty="0">
                <a:solidFill>
                  <a:srgbClr val="3C3C3C"/>
                </a:solidFill>
                <a:effectLst/>
                <a:latin typeface="BentonSansRegular"/>
              </a:rPr>
              <a:t>Create an </a:t>
            </a:r>
            <a:r>
              <a:rPr lang="en-US" b="0" i="0" dirty="0" err="1">
                <a:solidFill>
                  <a:srgbClr val="3C3C3C"/>
                </a:solidFill>
                <a:effectLst/>
                <a:latin typeface="BentonSansRegular"/>
              </a:rPr>
              <a:t>iflow</a:t>
            </a:r>
            <a:r>
              <a:rPr lang="en-US" b="0" i="0" dirty="0">
                <a:solidFill>
                  <a:srgbClr val="3C3C3C"/>
                </a:solidFill>
                <a:effectLst/>
                <a:latin typeface="BentonSansRegular"/>
              </a:rPr>
              <a:t> ‘</a:t>
            </a:r>
            <a:r>
              <a:rPr lang="en-US" b="0" i="0" dirty="0" err="1">
                <a:solidFill>
                  <a:srgbClr val="3C3C3C"/>
                </a:solidFill>
                <a:effectLst/>
                <a:latin typeface="BentonSansRegular"/>
              </a:rPr>
              <a:t>zflow</a:t>
            </a:r>
            <a:r>
              <a:rPr lang="en-US" b="0" i="0" dirty="0">
                <a:solidFill>
                  <a:srgbClr val="3C3C3C"/>
                </a:solidFill>
                <a:effectLst/>
                <a:latin typeface="BentonSansRegular"/>
              </a:rPr>
              <a:t>’ as below. To keep it simple I am just passing an xml file (with 2 records) through SFTP and in </a:t>
            </a:r>
            <a:r>
              <a:rPr lang="en-US" b="0" i="0" dirty="0" err="1">
                <a:solidFill>
                  <a:srgbClr val="3C3C3C"/>
                </a:solidFill>
                <a:effectLst/>
                <a:latin typeface="BentonSansRegular"/>
              </a:rPr>
              <a:t>ContentModifier</a:t>
            </a:r>
            <a:r>
              <a:rPr lang="en-US" b="0" i="0" dirty="0">
                <a:solidFill>
                  <a:srgbClr val="3C3C3C"/>
                </a:solidFill>
                <a:effectLst/>
                <a:latin typeface="BentonSansRegular"/>
              </a:rPr>
              <a:t> step the body of the incoming payload is been passed as-is to the next control step ‘Write’. On the receiver side, I am creating an xml file in the SFTP location using the incoming payload.</a:t>
            </a:r>
          </a:p>
          <a:p>
            <a:pPr algn="l">
              <a:buFont typeface="+mj-lt"/>
              <a:buAutoNum type="arabicPeriod"/>
            </a:pPr>
            <a:r>
              <a:rPr lang="en-US" b="0" i="0" dirty="0">
                <a:solidFill>
                  <a:srgbClr val="3C3C3C"/>
                </a:solidFill>
                <a:effectLst/>
                <a:latin typeface="BentonSansRegular"/>
              </a:rPr>
              <a:t>In the ‘Write’ control step select ‘Global’ for the parameter ‘Visibility’ so that the message stored is visible to other </a:t>
            </a:r>
            <a:r>
              <a:rPr lang="en-US" b="0" i="0" dirty="0" err="1">
                <a:solidFill>
                  <a:srgbClr val="3C3C3C"/>
                </a:solidFill>
                <a:effectLst/>
                <a:latin typeface="BentonSansRegular"/>
              </a:rPr>
              <a:t>iflows</a:t>
            </a:r>
            <a:r>
              <a:rPr lang="en-US" b="0" i="0" dirty="0">
                <a:solidFill>
                  <a:srgbClr val="3C3C3C"/>
                </a:solidFill>
                <a:effectLst/>
                <a:latin typeface="BentonSansRegular"/>
              </a:rPr>
              <a:t>.</a:t>
            </a:r>
          </a:p>
          <a:p>
            <a:endParaRPr lang="en-IN" dirty="0"/>
          </a:p>
        </p:txBody>
      </p:sp>
    </p:spTree>
    <p:extLst>
      <p:ext uri="{BB962C8B-B14F-4D97-AF65-F5344CB8AC3E}">
        <p14:creationId xmlns:p14="http://schemas.microsoft.com/office/powerpoint/2010/main" val="2936579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BD303-DD57-494C-AD7B-3414867DA2FF}"/>
              </a:ext>
            </a:extLst>
          </p:cNvPr>
          <p:cNvSpPr>
            <a:spLocks noGrp="1"/>
          </p:cNvSpPr>
          <p:nvPr>
            <p:ph type="title"/>
          </p:nvPr>
        </p:nvSpPr>
        <p:spPr>
          <a:xfrm>
            <a:off x="643468" y="643467"/>
            <a:ext cx="3363973" cy="1728044"/>
          </a:xfrm>
          <a:noFill/>
          <a:ln>
            <a:solidFill>
              <a:schemeClr val="bg1"/>
            </a:solidFill>
          </a:ln>
        </p:spPr>
        <p:txBody>
          <a:bodyPr wrap="square">
            <a:normAutofit/>
          </a:bodyPr>
          <a:lstStyle/>
          <a:p>
            <a:endParaRPr lang="en-IN">
              <a:solidFill>
                <a:schemeClr val="bg1"/>
              </a:solidFill>
            </a:endParaRPr>
          </a:p>
        </p:txBody>
      </p:sp>
      <p:sp>
        <p:nvSpPr>
          <p:cNvPr id="8198" name="Content Placeholder 8197">
            <a:extLst>
              <a:ext uri="{FF2B5EF4-FFF2-40B4-BE49-F238E27FC236}">
                <a16:creationId xmlns:a16="http://schemas.microsoft.com/office/drawing/2014/main" id="{D1DE5D92-E057-5DDC-003D-F6D54DFF4D72}"/>
              </a:ext>
            </a:extLst>
          </p:cNvPr>
          <p:cNvSpPr>
            <a:spLocks noGrp="1"/>
          </p:cNvSpPr>
          <p:nvPr>
            <p:ph idx="1"/>
          </p:nvPr>
        </p:nvSpPr>
        <p:spPr>
          <a:xfrm>
            <a:off x="643468" y="2638044"/>
            <a:ext cx="3363973" cy="3415621"/>
          </a:xfrm>
        </p:spPr>
        <p:txBody>
          <a:bodyPr>
            <a:normAutofit/>
          </a:bodyPr>
          <a:lstStyle/>
          <a:p>
            <a:r>
              <a:rPr lang="en-US" b="0" i="0" dirty="0">
                <a:solidFill>
                  <a:srgbClr val="3C3C3C"/>
                </a:solidFill>
                <a:effectLst/>
                <a:highlight>
                  <a:srgbClr val="FFFF00"/>
                </a:highlight>
                <a:latin typeface="BentonSansRegular"/>
              </a:rPr>
              <a:t>In the ‘Write’ control step select ‘Global’ for the parameter ‘Visibility’ so that the message stored is visible to other </a:t>
            </a:r>
            <a:r>
              <a:rPr lang="en-US" b="0" i="0" dirty="0" err="1">
                <a:solidFill>
                  <a:srgbClr val="3C3C3C"/>
                </a:solidFill>
                <a:effectLst/>
                <a:highlight>
                  <a:srgbClr val="FFFF00"/>
                </a:highlight>
                <a:latin typeface="BentonSansRegular"/>
              </a:rPr>
              <a:t>iflows</a:t>
            </a:r>
            <a:r>
              <a:rPr lang="en-US" b="0" i="0" dirty="0">
                <a:solidFill>
                  <a:srgbClr val="3C3C3C"/>
                </a:solidFill>
                <a:effectLst/>
                <a:highlight>
                  <a:srgbClr val="FFFF00"/>
                </a:highlight>
                <a:latin typeface="BentonSansRegular"/>
              </a:rPr>
              <a:t>.</a:t>
            </a:r>
            <a:endParaRPr lang="en-US" dirty="0">
              <a:solidFill>
                <a:schemeClr val="bg1"/>
              </a:solidFill>
              <a:highlight>
                <a:srgbClr val="FFFF00"/>
              </a:highlight>
            </a:endParaRPr>
          </a:p>
        </p:txBody>
      </p:sp>
      <p:pic>
        <p:nvPicPr>
          <p:cNvPr id="8194" name="Picture 2">
            <a:extLst>
              <a:ext uri="{FF2B5EF4-FFF2-40B4-BE49-F238E27FC236}">
                <a16:creationId xmlns:a16="http://schemas.microsoft.com/office/drawing/2014/main" id="{FE5F23E5-90B2-4940-A7E9-A49379E03E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5" y="1621792"/>
            <a:ext cx="6250769" cy="3453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558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602E8-6DE4-4BB1-A774-6528B674A149}"/>
              </a:ext>
            </a:extLst>
          </p:cNvPr>
          <p:cNvSpPr>
            <a:spLocks noGrp="1"/>
          </p:cNvSpPr>
          <p:nvPr>
            <p:ph type="title"/>
          </p:nvPr>
        </p:nvSpPr>
        <p:spPr>
          <a:xfrm>
            <a:off x="643468" y="643467"/>
            <a:ext cx="3363973" cy="1728044"/>
          </a:xfrm>
          <a:noFill/>
          <a:ln>
            <a:solidFill>
              <a:schemeClr val="bg1"/>
            </a:solidFill>
          </a:ln>
        </p:spPr>
        <p:txBody>
          <a:bodyPr wrap="square">
            <a:normAutofit/>
          </a:bodyPr>
          <a:lstStyle/>
          <a:p>
            <a:r>
              <a:rPr lang="en-IN" dirty="0">
                <a:solidFill>
                  <a:schemeClr val="bg1"/>
                </a:solidFill>
              </a:rPr>
              <a:t>Data Store</a:t>
            </a:r>
          </a:p>
        </p:txBody>
      </p:sp>
      <p:sp>
        <p:nvSpPr>
          <p:cNvPr id="3" name="Content Placeholder 2">
            <a:extLst>
              <a:ext uri="{FF2B5EF4-FFF2-40B4-BE49-F238E27FC236}">
                <a16:creationId xmlns:a16="http://schemas.microsoft.com/office/drawing/2014/main" id="{64C62D23-E5A6-466B-9951-D30B7A943C18}"/>
              </a:ext>
            </a:extLst>
          </p:cNvPr>
          <p:cNvSpPr>
            <a:spLocks noGrp="1"/>
          </p:cNvSpPr>
          <p:nvPr>
            <p:ph idx="1"/>
          </p:nvPr>
        </p:nvSpPr>
        <p:spPr>
          <a:xfrm>
            <a:off x="643468" y="2638044"/>
            <a:ext cx="3363973" cy="3415621"/>
          </a:xfrm>
        </p:spPr>
        <p:txBody>
          <a:bodyPr>
            <a:normAutofit lnSpcReduction="10000"/>
          </a:bodyPr>
          <a:lstStyle/>
          <a:p>
            <a:r>
              <a:rPr lang="en-US" b="0" i="0">
                <a:solidFill>
                  <a:schemeClr val="bg1"/>
                </a:solidFill>
                <a:effectLst/>
                <a:latin typeface="BentonSansRegular"/>
              </a:rPr>
              <a:t>Once the iflow is deployed, we can goto path Overview-&gt;Manage Data Stores, and check that a new data store has been created in the tenant.</a:t>
            </a:r>
            <a:endParaRPr lang="en-IN">
              <a:solidFill>
                <a:schemeClr val="bg1"/>
              </a:solidFill>
            </a:endParaRPr>
          </a:p>
        </p:txBody>
      </p:sp>
      <p:pic>
        <p:nvPicPr>
          <p:cNvPr id="9218" name="Picture 2">
            <a:extLst>
              <a:ext uri="{FF2B5EF4-FFF2-40B4-BE49-F238E27FC236}">
                <a16:creationId xmlns:a16="http://schemas.microsoft.com/office/drawing/2014/main" id="{CBB1506F-426D-4862-BCBD-1EA2ED1984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5" y="2160922"/>
            <a:ext cx="6250769" cy="2375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860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761F4-6F9F-4749-B212-4060DB2E41B6}"/>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F2972E4-D2F3-40A5-BCE4-355FC3716FB2}"/>
              </a:ext>
            </a:extLst>
          </p:cNvPr>
          <p:cNvSpPr>
            <a:spLocks noGrp="1"/>
          </p:cNvSpPr>
          <p:nvPr>
            <p:ph idx="1"/>
          </p:nvPr>
        </p:nvSpPr>
        <p:spPr/>
        <p:txBody>
          <a:bodyPr>
            <a:normAutofit/>
          </a:bodyPr>
          <a:lstStyle/>
          <a:p>
            <a:r>
              <a:rPr lang="en-IN" dirty="0"/>
              <a:t>Mail Adapter</a:t>
            </a:r>
          </a:p>
          <a:p>
            <a:r>
              <a:rPr lang="en-IN" dirty="0"/>
              <a:t>Data Store</a:t>
            </a:r>
          </a:p>
          <a:p>
            <a:pPr lvl="1"/>
            <a:r>
              <a:rPr lang="en-IN" dirty="0"/>
              <a:t>Select</a:t>
            </a:r>
          </a:p>
          <a:p>
            <a:pPr lvl="1"/>
            <a:r>
              <a:rPr lang="en-IN" dirty="0"/>
              <a:t>Write</a:t>
            </a:r>
          </a:p>
          <a:p>
            <a:pPr lvl="1"/>
            <a:r>
              <a:rPr lang="en-IN" dirty="0"/>
              <a:t>Delete</a:t>
            </a:r>
          </a:p>
          <a:p>
            <a:pPr lvl="1"/>
            <a:r>
              <a:rPr lang="en-IN" dirty="0"/>
              <a:t>Get</a:t>
            </a:r>
          </a:p>
          <a:p>
            <a:r>
              <a:rPr lang="en-IN" dirty="0"/>
              <a:t>Write variable</a:t>
            </a:r>
          </a:p>
          <a:p>
            <a:r>
              <a:rPr lang="en-IN" dirty="0"/>
              <a:t>Data </a:t>
            </a:r>
            <a:r>
              <a:rPr lang="en-IN"/>
              <a:t>Store Adapter </a:t>
            </a:r>
            <a:endParaRPr lang="en-IN" dirty="0"/>
          </a:p>
          <a:p>
            <a:endParaRPr lang="en-IN" dirty="0"/>
          </a:p>
        </p:txBody>
      </p:sp>
    </p:spTree>
    <p:extLst>
      <p:ext uri="{BB962C8B-B14F-4D97-AF65-F5344CB8AC3E}">
        <p14:creationId xmlns:p14="http://schemas.microsoft.com/office/powerpoint/2010/main" val="1255903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71B4A-490F-4AB8-B1A8-BBAFD9713D0C}"/>
              </a:ext>
            </a:extLst>
          </p:cNvPr>
          <p:cNvSpPr>
            <a:spLocks noGrp="1"/>
          </p:cNvSpPr>
          <p:nvPr>
            <p:ph type="title"/>
          </p:nvPr>
        </p:nvSpPr>
        <p:spPr/>
        <p:txBody>
          <a:bodyPr/>
          <a:lstStyle/>
          <a:p>
            <a:r>
              <a:rPr lang="en-IN" dirty="0"/>
              <a:t>Data Store</a:t>
            </a:r>
          </a:p>
        </p:txBody>
      </p:sp>
      <p:sp>
        <p:nvSpPr>
          <p:cNvPr id="3" name="Content Placeholder 2">
            <a:extLst>
              <a:ext uri="{FF2B5EF4-FFF2-40B4-BE49-F238E27FC236}">
                <a16:creationId xmlns:a16="http://schemas.microsoft.com/office/drawing/2014/main" id="{AB71B14F-4D4A-476F-8D13-5227905827CA}"/>
              </a:ext>
            </a:extLst>
          </p:cNvPr>
          <p:cNvSpPr>
            <a:spLocks noGrp="1"/>
          </p:cNvSpPr>
          <p:nvPr>
            <p:ph idx="1"/>
          </p:nvPr>
        </p:nvSpPr>
        <p:spPr/>
        <p:txBody>
          <a:bodyPr/>
          <a:lstStyle/>
          <a:p>
            <a:pPr algn="l"/>
            <a:r>
              <a:rPr lang="en-US" b="1" i="0" dirty="0">
                <a:solidFill>
                  <a:srgbClr val="444444"/>
                </a:solidFill>
                <a:effectLst/>
                <a:latin typeface="BentonSansRegular"/>
              </a:rPr>
              <a:t>GET operation</a:t>
            </a:r>
            <a:endParaRPr lang="en-US" b="0" i="0" dirty="0">
              <a:solidFill>
                <a:srgbClr val="444444"/>
              </a:solidFill>
              <a:effectLst/>
              <a:latin typeface="BentonSansRegular"/>
            </a:endParaRPr>
          </a:p>
          <a:p>
            <a:pPr algn="l">
              <a:buFont typeface="+mj-lt"/>
              <a:buAutoNum type="arabicPeriod"/>
            </a:pPr>
            <a:r>
              <a:rPr lang="en-US" b="0" i="0" dirty="0">
                <a:solidFill>
                  <a:srgbClr val="3C3C3C"/>
                </a:solidFill>
                <a:effectLst/>
                <a:latin typeface="BentonSansRegular"/>
              </a:rPr>
              <a:t>Create a new </a:t>
            </a:r>
            <a:r>
              <a:rPr lang="en-US" b="0" i="0" dirty="0" err="1">
                <a:solidFill>
                  <a:srgbClr val="3C3C3C"/>
                </a:solidFill>
                <a:effectLst/>
                <a:latin typeface="BentonSansRegular"/>
              </a:rPr>
              <a:t>iflow</a:t>
            </a:r>
            <a:r>
              <a:rPr lang="en-US" b="0" i="0" dirty="0">
                <a:solidFill>
                  <a:srgbClr val="3C3C3C"/>
                </a:solidFill>
                <a:effectLst/>
                <a:latin typeface="BentonSansRegular"/>
              </a:rPr>
              <a:t> ‘zflow1’ as below. In this scenario pass a different xml file (with 1 record) through sender SFTP adapter. The content modifier will pass the incoming payload as-is to the ‘GET’ operation.</a:t>
            </a:r>
          </a:p>
          <a:p>
            <a:pPr algn="l">
              <a:buFont typeface="+mj-lt"/>
              <a:buAutoNum type="arabicPeriod"/>
            </a:pPr>
            <a:r>
              <a:rPr lang="en-US" b="0" i="0" dirty="0">
                <a:solidFill>
                  <a:srgbClr val="3C3C3C"/>
                </a:solidFill>
                <a:effectLst/>
                <a:latin typeface="BentonSansRegular"/>
              </a:rPr>
              <a:t>In the ‘GET’ operation step, provide the data store name that was created in the tenant by the ‘Write’ operation.</a:t>
            </a:r>
          </a:p>
          <a:p>
            <a:endParaRPr lang="en-IN" dirty="0"/>
          </a:p>
        </p:txBody>
      </p:sp>
    </p:spTree>
    <p:extLst>
      <p:ext uri="{BB962C8B-B14F-4D97-AF65-F5344CB8AC3E}">
        <p14:creationId xmlns:p14="http://schemas.microsoft.com/office/powerpoint/2010/main" val="2237574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59559-8CA1-448A-A048-E40E418A41B1}"/>
              </a:ext>
            </a:extLst>
          </p:cNvPr>
          <p:cNvSpPr>
            <a:spLocks noGrp="1"/>
          </p:cNvSpPr>
          <p:nvPr>
            <p:ph type="title"/>
          </p:nvPr>
        </p:nvSpPr>
        <p:spPr>
          <a:xfrm>
            <a:off x="643468" y="643467"/>
            <a:ext cx="3363973" cy="1728044"/>
          </a:xfrm>
          <a:noFill/>
          <a:ln>
            <a:solidFill>
              <a:schemeClr val="bg1"/>
            </a:solidFill>
          </a:ln>
        </p:spPr>
        <p:txBody>
          <a:bodyPr wrap="square">
            <a:normAutofit/>
          </a:bodyPr>
          <a:lstStyle/>
          <a:p>
            <a:endParaRPr lang="en-IN">
              <a:solidFill>
                <a:schemeClr val="bg1"/>
              </a:solidFill>
            </a:endParaRPr>
          </a:p>
        </p:txBody>
      </p:sp>
      <p:sp>
        <p:nvSpPr>
          <p:cNvPr id="10246" name="Content Placeholder 10245">
            <a:extLst>
              <a:ext uri="{FF2B5EF4-FFF2-40B4-BE49-F238E27FC236}">
                <a16:creationId xmlns:a16="http://schemas.microsoft.com/office/drawing/2014/main" id="{362F3CA1-0925-B534-1947-49F4CAF8B49F}"/>
              </a:ext>
            </a:extLst>
          </p:cNvPr>
          <p:cNvSpPr>
            <a:spLocks noGrp="1"/>
          </p:cNvSpPr>
          <p:nvPr>
            <p:ph idx="1"/>
          </p:nvPr>
        </p:nvSpPr>
        <p:spPr>
          <a:xfrm>
            <a:off x="643468" y="2638044"/>
            <a:ext cx="3363973" cy="3415621"/>
          </a:xfrm>
        </p:spPr>
        <p:txBody>
          <a:bodyPr>
            <a:normAutofit/>
          </a:bodyPr>
          <a:lstStyle/>
          <a:p>
            <a:endParaRPr lang="en-US">
              <a:solidFill>
                <a:schemeClr val="bg1"/>
              </a:solidFill>
            </a:endParaRPr>
          </a:p>
        </p:txBody>
      </p:sp>
      <p:pic>
        <p:nvPicPr>
          <p:cNvPr id="10242" name="Picture 2" descr="Graphical user interface, text, application&#10;&#10;Description automatically generated">
            <a:extLst>
              <a:ext uri="{FF2B5EF4-FFF2-40B4-BE49-F238E27FC236}">
                <a16:creationId xmlns:a16="http://schemas.microsoft.com/office/drawing/2014/main" id="{10AFE15A-E50E-4021-926D-D39C417DE32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5" y="1473336"/>
            <a:ext cx="6250769" cy="3750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401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167F5-3F81-41CD-9F0B-517E1D02CEF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2A7F02F-63A7-4F96-8AC0-2DD1758AB1ED}"/>
              </a:ext>
            </a:extLst>
          </p:cNvPr>
          <p:cNvSpPr>
            <a:spLocks noGrp="1"/>
          </p:cNvSpPr>
          <p:nvPr>
            <p:ph idx="1"/>
          </p:nvPr>
        </p:nvSpPr>
        <p:spPr/>
        <p:txBody>
          <a:bodyPr/>
          <a:lstStyle/>
          <a:p>
            <a:pPr algn="l"/>
            <a:r>
              <a:rPr lang="en-US" b="1" i="0" dirty="0">
                <a:solidFill>
                  <a:srgbClr val="444444"/>
                </a:solidFill>
                <a:effectLst/>
                <a:latin typeface="BentonSansRegular"/>
              </a:rPr>
              <a:t>Select operation</a:t>
            </a:r>
            <a:endParaRPr lang="en-US" b="0" i="0" dirty="0">
              <a:solidFill>
                <a:srgbClr val="444444"/>
              </a:solidFill>
              <a:effectLst/>
              <a:latin typeface="BentonSansRegular"/>
            </a:endParaRPr>
          </a:p>
          <a:p>
            <a:pPr algn="l">
              <a:buFont typeface="+mj-lt"/>
              <a:buAutoNum type="arabicPeriod"/>
            </a:pPr>
            <a:r>
              <a:rPr lang="en-US" b="0" i="0" dirty="0">
                <a:solidFill>
                  <a:srgbClr val="3C3C3C"/>
                </a:solidFill>
                <a:effectLst/>
                <a:latin typeface="BentonSansRegular"/>
              </a:rPr>
              <a:t>We create a new </a:t>
            </a:r>
            <a:r>
              <a:rPr lang="en-US" b="0" i="0" dirty="0" err="1">
                <a:solidFill>
                  <a:srgbClr val="3C3C3C"/>
                </a:solidFill>
                <a:effectLst/>
                <a:latin typeface="BentonSansRegular"/>
              </a:rPr>
              <a:t>iflow</a:t>
            </a:r>
            <a:r>
              <a:rPr lang="en-US" b="0" i="0" dirty="0">
                <a:solidFill>
                  <a:srgbClr val="3C3C3C"/>
                </a:solidFill>
                <a:effectLst/>
                <a:latin typeface="BentonSansRegular"/>
              </a:rPr>
              <a:t> ‘</a:t>
            </a:r>
            <a:r>
              <a:rPr lang="en-US" b="0" i="0" dirty="0" err="1">
                <a:solidFill>
                  <a:srgbClr val="3C3C3C"/>
                </a:solidFill>
                <a:effectLst/>
                <a:latin typeface="BentonSansRegular"/>
              </a:rPr>
              <a:t>zflow_select</a:t>
            </a:r>
            <a:r>
              <a:rPr lang="en-US" b="0" i="0" dirty="0">
                <a:solidFill>
                  <a:srgbClr val="3C3C3C"/>
                </a:solidFill>
                <a:effectLst/>
                <a:latin typeface="BentonSansRegular"/>
              </a:rPr>
              <a:t>’ as below with similar steps as in previous section and use the ‘Select’ operation from the control’s palette.</a:t>
            </a:r>
          </a:p>
          <a:p>
            <a:endParaRPr lang="en-IN" dirty="0"/>
          </a:p>
        </p:txBody>
      </p:sp>
    </p:spTree>
    <p:extLst>
      <p:ext uri="{BB962C8B-B14F-4D97-AF65-F5344CB8AC3E}">
        <p14:creationId xmlns:p14="http://schemas.microsoft.com/office/powerpoint/2010/main" val="7684033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2942-3E3E-47A9-BB1B-44FA0C85F55E}"/>
              </a:ext>
            </a:extLst>
          </p:cNvPr>
          <p:cNvSpPr>
            <a:spLocks noGrp="1"/>
          </p:cNvSpPr>
          <p:nvPr>
            <p:ph type="title"/>
          </p:nvPr>
        </p:nvSpPr>
        <p:spPr>
          <a:xfrm>
            <a:off x="804672" y="964692"/>
            <a:ext cx="3066936" cy="1188720"/>
          </a:xfrm>
        </p:spPr>
        <p:txBody>
          <a:bodyPr>
            <a:normAutofit/>
          </a:bodyPr>
          <a:lstStyle/>
          <a:p>
            <a:endParaRPr lang="en-IN"/>
          </a:p>
        </p:txBody>
      </p:sp>
      <p:sp>
        <p:nvSpPr>
          <p:cNvPr id="11270" name="Content Placeholder 11269">
            <a:extLst>
              <a:ext uri="{FF2B5EF4-FFF2-40B4-BE49-F238E27FC236}">
                <a16:creationId xmlns:a16="http://schemas.microsoft.com/office/drawing/2014/main" id="{D6379506-4E30-910D-8227-EFB9EC8B9894}"/>
              </a:ext>
            </a:extLst>
          </p:cNvPr>
          <p:cNvSpPr>
            <a:spLocks noGrp="1"/>
          </p:cNvSpPr>
          <p:nvPr>
            <p:ph idx="1"/>
          </p:nvPr>
        </p:nvSpPr>
        <p:spPr>
          <a:xfrm>
            <a:off x="803246" y="2638044"/>
            <a:ext cx="3063764" cy="3263205"/>
          </a:xfrm>
        </p:spPr>
        <p:txBody>
          <a:bodyPr>
            <a:normAutofit/>
          </a:bodyPr>
          <a:lstStyle/>
          <a:p>
            <a:endParaRPr lang="en-US"/>
          </a:p>
        </p:txBody>
      </p:sp>
      <p:pic>
        <p:nvPicPr>
          <p:cNvPr id="11266" name="Picture 2" descr="Graphical user interface, text&#10;&#10;Description automatically generated">
            <a:extLst>
              <a:ext uri="{FF2B5EF4-FFF2-40B4-BE49-F238E27FC236}">
                <a16:creationId xmlns:a16="http://schemas.microsoft.com/office/drawing/2014/main" id="{B557DE63-C41A-42E8-974C-E5111E5A11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3365" y="1759449"/>
            <a:ext cx="6227064" cy="334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7598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850E6-F614-4CBC-9D2A-ADF72548508A}"/>
              </a:ext>
            </a:extLst>
          </p:cNvPr>
          <p:cNvSpPr>
            <a:spLocks noGrp="1"/>
          </p:cNvSpPr>
          <p:nvPr>
            <p:ph type="title"/>
          </p:nvPr>
        </p:nvSpPr>
        <p:spPr>
          <a:xfrm>
            <a:off x="804672" y="964692"/>
            <a:ext cx="3066936" cy="1188720"/>
          </a:xfrm>
        </p:spPr>
        <p:txBody>
          <a:bodyPr>
            <a:normAutofit/>
          </a:bodyPr>
          <a:lstStyle/>
          <a:p>
            <a:endParaRPr lang="en-IN"/>
          </a:p>
        </p:txBody>
      </p:sp>
      <p:sp>
        <p:nvSpPr>
          <p:cNvPr id="3" name="Content Placeholder 2">
            <a:extLst>
              <a:ext uri="{FF2B5EF4-FFF2-40B4-BE49-F238E27FC236}">
                <a16:creationId xmlns:a16="http://schemas.microsoft.com/office/drawing/2014/main" id="{34486BF8-AEA7-4D31-998D-7CA9664D2217}"/>
              </a:ext>
            </a:extLst>
          </p:cNvPr>
          <p:cNvSpPr>
            <a:spLocks noGrp="1"/>
          </p:cNvSpPr>
          <p:nvPr>
            <p:ph idx="1"/>
          </p:nvPr>
        </p:nvSpPr>
        <p:spPr>
          <a:xfrm>
            <a:off x="803246" y="2638044"/>
            <a:ext cx="3063764" cy="3263205"/>
          </a:xfrm>
        </p:spPr>
        <p:txBody>
          <a:bodyPr>
            <a:normAutofit fontScale="92500" lnSpcReduction="20000"/>
          </a:bodyPr>
          <a:lstStyle/>
          <a:p>
            <a:r>
              <a:rPr lang="en-US" b="1" i="0">
                <a:effectLst/>
                <a:latin typeface="BentonSansRegular"/>
              </a:rPr>
              <a:t>Delete operation</a:t>
            </a:r>
            <a:endParaRPr lang="en-US" b="0" i="0">
              <a:effectLst/>
              <a:latin typeface="BentonSansRegular"/>
            </a:endParaRPr>
          </a:p>
          <a:p>
            <a:pPr>
              <a:buFont typeface="+mj-lt"/>
              <a:buAutoNum type="arabicPeriod"/>
            </a:pPr>
            <a:r>
              <a:rPr lang="en-US" b="0" i="0">
                <a:effectLst/>
                <a:latin typeface="BentonSansRegular"/>
              </a:rPr>
              <a:t>I created a new </a:t>
            </a:r>
            <a:r>
              <a:rPr lang="en-US" b="0" i="0" err="1">
                <a:effectLst/>
                <a:latin typeface="BentonSansRegular"/>
              </a:rPr>
              <a:t>iflow</a:t>
            </a:r>
            <a:r>
              <a:rPr lang="en-US" b="0" i="0">
                <a:effectLst/>
                <a:latin typeface="BentonSansRegular"/>
              </a:rPr>
              <a:t> ‘</a:t>
            </a:r>
            <a:r>
              <a:rPr lang="en-US" b="0" i="0" err="1">
                <a:effectLst/>
                <a:latin typeface="BentonSansRegular"/>
              </a:rPr>
              <a:t>zflow_del</a:t>
            </a:r>
            <a:r>
              <a:rPr lang="en-US" b="0" i="0">
                <a:effectLst/>
                <a:latin typeface="BentonSansRegular"/>
              </a:rPr>
              <a:t>’ as below with same steps as provided in previous sections and added a ‘Delete’ operation from the control palette.</a:t>
            </a:r>
          </a:p>
          <a:p>
            <a:endParaRPr lang="en-IN" dirty="0"/>
          </a:p>
        </p:txBody>
      </p:sp>
      <p:pic>
        <p:nvPicPr>
          <p:cNvPr id="12290" name="Picture 2" descr="Graphical user interface&#10;&#10;Description automatically generated with medium confidence">
            <a:extLst>
              <a:ext uri="{FF2B5EF4-FFF2-40B4-BE49-F238E27FC236}">
                <a16:creationId xmlns:a16="http://schemas.microsoft.com/office/drawing/2014/main" id="{EF0C559E-7762-4DA4-8BAF-F0ABCBC498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3365" y="2101936"/>
            <a:ext cx="6227064" cy="2662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44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75D2-46D2-434A-85F2-2D63088AF33D}"/>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055ADF34-A31F-2FCE-AD04-9EC91BAE0FA1}"/>
              </a:ext>
            </a:extLst>
          </p:cNvPr>
          <p:cNvSpPr>
            <a:spLocks noGrp="1"/>
          </p:cNvSpPr>
          <p:nvPr>
            <p:ph idx="1"/>
          </p:nvPr>
        </p:nvSpPr>
        <p:spPr>
          <a:xfrm>
            <a:off x="803246"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EC77A25D-3CB4-4E96-A962-964376A203FD}"/>
              </a:ext>
            </a:extLst>
          </p:cNvPr>
          <p:cNvGraphicFramePr>
            <a:graphicFrameLocks/>
          </p:cNvGraphicFramePr>
          <p:nvPr/>
        </p:nvGraphicFramePr>
        <p:xfrm>
          <a:off x="4823365" y="1377235"/>
          <a:ext cx="6227064" cy="4123586"/>
        </p:xfrm>
        <a:graphic>
          <a:graphicData uri="http://schemas.openxmlformats.org/drawingml/2006/table">
            <a:tbl>
              <a:tblPr firstRow="1" bandRow="1">
                <a:noFill/>
              </a:tblPr>
              <a:tblGrid>
                <a:gridCol w="1244215">
                  <a:extLst>
                    <a:ext uri="{9D8B030D-6E8A-4147-A177-3AD203B41FA5}">
                      <a16:colId xmlns:a16="http://schemas.microsoft.com/office/drawing/2014/main" val="3051380965"/>
                    </a:ext>
                  </a:extLst>
                </a:gridCol>
                <a:gridCol w="4982849">
                  <a:extLst>
                    <a:ext uri="{9D8B030D-6E8A-4147-A177-3AD203B41FA5}">
                      <a16:colId xmlns:a16="http://schemas.microsoft.com/office/drawing/2014/main" val="411253796"/>
                    </a:ext>
                  </a:extLst>
                </a:gridCol>
              </a:tblGrid>
              <a:tr h="414232">
                <a:tc gridSpan="2">
                  <a:txBody>
                    <a:bodyPr/>
                    <a:lstStyle/>
                    <a:p>
                      <a:r>
                        <a:rPr lang="en-IN" sz="1300" b="1" cap="none" spc="0">
                          <a:solidFill>
                            <a:schemeClr val="bg1"/>
                          </a:solidFill>
                        </a:rPr>
                        <a:t>Data Store Operations</a:t>
                      </a:r>
                    </a:p>
                  </a:txBody>
                  <a:tcPr marL="61260" marR="43757" marT="87513" marB="87513" anchor="ctr">
                    <a:lnL w="12700" cmpd="sng">
                      <a:noFill/>
                    </a:lnL>
                    <a:lnR w="12700" cmpd="sng">
                      <a:noFill/>
                    </a:lnR>
                    <a:lnT w="19050" cap="flat" cmpd="sng" algn="ctr">
                      <a:noFill/>
                      <a:prstDash val="solid"/>
                    </a:lnT>
                    <a:lnB w="38100" cmpd="sng">
                      <a:noFill/>
                    </a:lnB>
                    <a:solidFill>
                      <a:schemeClr val="tx1"/>
                    </a:solidFill>
                  </a:tcPr>
                </a:tc>
                <a:tc hMerge="1">
                  <a:txBody>
                    <a:bodyPr/>
                    <a:lstStyle/>
                    <a:p>
                      <a:endParaRPr lang="en-IN"/>
                    </a:p>
                  </a:txBody>
                  <a:tcPr/>
                </a:tc>
                <a:extLst>
                  <a:ext uri="{0D108BD9-81ED-4DB2-BD59-A6C34878D82A}">
                    <a16:rowId xmlns:a16="http://schemas.microsoft.com/office/drawing/2014/main" val="1328578889"/>
                  </a:ext>
                </a:extLst>
              </a:tr>
              <a:tr h="319384">
                <a:tc>
                  <a:txBody>
                    <a:bodyPr/>
                    <a:lstStyle/>
                    <a:p>
                      <a:pPr fontAlgn="t"/>
                      <a:r>
                        <a:rPr lang="en-IN" sz="1200" cap="none" spc="0">
                          <a:solidFill>
                            <a:schemeClr val="tx1"/>
                          </a:solidFill>
                          <a:effectLst/>
                        </a:rPr>
                        <a:t>Operation</a:t>
                      </a:r>
                    </a:p>
                  </a:txBody>
                  <a:tcPr marL="61260" marR="43757" marT="21836" marB="87513">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fontAlgn="t"/>
                      <a:r>
                        <a:rPr lang="en-IN" sz="1200" cap="none" spc="0">
                          <a:solidFill>
                            <a:schemeClr val="tx1"/>
                          </a:solidFill>
                          <a:effectLst/>
                        </a:rPr>
                        <a:t>Used to ...</a:t>
                      </a:r>
                    </a:p>
                  </a:txBody>
                  <a:tcPr marL="61260" marR="43757" marT="21836" marB="87513">
                    <a:lnL w="12700" cmpd="sng">
                      <a:noFill/>
                      <a:prstDash val="solid"/>
                    </a:lnL>
                    <a:lnR w="12700" cmpd="sng">
                      <a:noFill/>
                      <a:prstDash val="solid"/>
                    </a:lnR>
                    <a:lnT w="38100" cmpd="sng">
                      <a:noFill/>
                    </a:lnT>
                    <a:lnB w="12700" cap="flat" cmpd="sng" algn="ctr">
                      <a:solidFill>
                        <a:schemeClr val="tx1"/>
                      </a:solidFill>
                      <a:prstDash val="solid"/>
                    </a:lnB>
                    <a:noFill/>
                  </a:tcPr>
                </a:tc>
                <a:extLst>
                  <a:ext uri="{0D108BD9-81ED-4DB2-BD59-A6C34878D82A}">
                    <a16:rowId xmlns:a16="http://schemas.microsoft.com/office/drawing/2014/main" val="3346261928"/>
                  </a:ext>
                </a:extLst>
              </a:tr>
              <a:tr h="844465">
                <a:tc>
                  <a:txBody>
                    <a:bodyPr/>
                    <a:lstStyle/>
                    <a:p>
                      <a:pPr fontAlgn="t"/>
                      <a:r>
                        <a:rPr lang="en-IN" sz="1200" b="1" cap="none" spc="0">
                          <a:solidFill>
                            <a:schemeClr val="tx1"/>
                          </a:solidFill>
                          <a:effectLst/>
                        </a:rPr>
                        <a:t>Write</a:t>
                      </a:r>
                      <a:endParaRPr lang="en-IN" sz="1200" cap="none" spc="0">
                        <a:solidFill>
                          <a:schemeClr val="tx1"/>
                        </a:solidFill>
                        <a:effectLst/>
                      </a:endParaRPr>
                    </a:p>
                  </a:txBody>
                  <a:tcPr marL="61260" marR="43757" marT="21836" marB="87513">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fontAlgn="t"/>
                      <a:r>
                        <a:rPr lang="en-US" sz="1200" cap="none" spc="0">
                          <a:solidFill>
                            <a:schemeClr val="tx1"/>
                          </a:solidFill>
                          <a:effectLst/>
                        </a:rPr>
                        <a:t>Store the messages temporarily in the data store.</a:t>
                      </a:r>
                    </a:p>
                    <a:p>
                      <a:pPr fontAlgn="t"/>
                      <a:r>
                        <a:rPr lang="en-US" sz="1200" cap="none" spc="0">
                          <a:solidFill>
                            <a:schemeClr val="tx1"/>
                          </a:solidFill>
                          <a:effectLst/>
                        </a:rPr>
                        <a:t>If you use a </a:t>
                      </a:r>
                      <a:r>
                        <a:rPr lang="en-US" sz="1200" b="1" cap="none" spc="0">
                          <a:solidFill>
                            <a:schemeClr val="tx1"/>
                          </a:solidFill>
                          <a:effectLst/>
                        </a:rPr>
                        <a:t>Write</a:t>
                      </a:r>
                      <a:r>
                        <a:rPr lang="en-US" sz="1200" cap="none" spc="0">
                          <a:solidFill>
                            <a:schemeClr val="tx1"/>
                          </a:solidFill>
                          <a:effectLst/>
                        </a:rPr>
                        <a:t> operation, you can store the messages in the data store by configuring the data store name and a unique </a:t>
                      </a:r>
                      <a:r>
                        <a:rPr lang="en-US" sz="1200" b="1" cap="none" spc="0">
                          <a:solidFill>
                            <a:schemeClr val="tx1"/>
                          </a:solidFill>
                          <a:effectLst/>
                        </a:rPr>
                        <a:t>Entry ID</a:t>
                      </a:r>
                      <a:r>
                        <a:rPr lang="en-US" sz="1200" cap="none" spc="0">
                          <a:solidFill>
                            <a:schemeClr val="tx1"/>
                          </a:solidFill>
                          <a:effectLst/>
                        </a:rPr>
                        <a:t>.</a:t>
                      </a:r>
                    </a:p>
                    <a:p>
                      <a:pPr fontAlgn="t"/>
                      <a:r>
                        <a:rPr lang="en-US" sz="1200" cap="none" spc="0">
                          <a:solidFill>
                            <a:schemeClr val="tx1"/>
                          </a:solidFill>
                          <a:effectLst/>
                        </a:rPr>
                        <a:t>More information: </a:t>
                      </a:r>
                      <a:r>
                        <a:rPr lang="en-US" sz="1200" u="none" strike="noStrike" cap="none" spc="0">
                          <a:solidFill>
                            <a:schemeClr val="tx1"/>
                          </a:solidFill>
                          <a:effectLst/>
                          <a:hlinkClick r:id="rId2" tooltip="This step performs a Write operation on the transient data store.">
                            <a:extLst>
                              <a:ext uri="{A12FA001-AC4F-418D-AE19-62706E023703}">
                                <ahyp:hlinkClr xmlns:ahyp="http://schemas.microsoft.com/office/drawing/2018/hyperlinkcolor" val="tx"/>
                              </a:ext>
                            </a:extLst>
                          </a:hlinkClick>
                        </a:rPr>
                        <a:t>Define Data Store Write Operations</a:t>
                      </a:r>
                      <a:endParaRPr lang="en-US" sz="1200" cap="none" spc="0">
                        <a:solidFill>
                          <a:schemeClr val="tx1"/>
                        </a:solidFill>
                        <a:effectLst/>
                      </a:endParaRPr>
                    </a:p>
                  </a:txBody>
                  <a:tcPr marL="61260" marR="43757" marT="21836" marB="87513">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571555637"/>
                  </a:ext>
                </a:extLst>
              </a:tr>
              <a:tr h="494411">
                <a:tc>
                  <a:txBody>
                    <a:bodyPr/>
                    <a:lstStyle/>
                    <a:p>
                      <a:pPr fontAlgn="t"/>
                      <a:r>
                        <a:rPr lang="en-IN" sz="1200" b="1" cap="none" spc="0">
                          <a:solidFill>
                            <a:schemeClr val="tx1"/>
                          </a:solidFill>
                          <a:effectLst/>
                        </a:rPr>
                        <a:t>Delete</a:t>
                      </a:r>
                      <a:endParaRPr lang="en-IN" sz="1200" cap="none" spc="0">
                        <a:solidFill>
                          <a:schemeClr val="tx1"/>
                        </a:solidFill>
                        <a:effectLst/>
                      </a:endParaRPr>
                    </a:p>
                  </a:txBody>
                  <a:tcPr marL="61260" marR="43757" marT="21836" marB="87513">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fontAlgn="t"/>
                      <a:r>
                        <a:rPr lang="en-US" sz="1200" cap="none" spc="0">
                          <a:solidFill>
                            <a:schemeClr val="tx1"/>
                          </a:solidFill>
                          <a:effectLst/>
                        </a:rPr>
                        <a:t>Trigger the deletion of messages in the data store.</a:t>
                      </a:r>
                    </a:p>
                    <a:p>
                      <a:pPr fontAlgn="t"/>
                      <a:r>
                        <a:rPr lang="en-US" sz="1200" cap="none" spc="0">
                          <a:solidFill>
                            <a:schemeClr val="tx1"/>
                          </a:solidFill>
                          <a:effectLst/>
                        </a:rPr>
                        <a:t>More information: </a:t>
                      </a:r>
                      <a:r>
                        <a:rPr lang="en-US" sz="1200" u="none" strike="noStrike" cap="none" spc="0">
                          <a:solidFill>
                            <a:schemeClr val="tx1"/>
                          </a:solidFill>
                          <a:effectLst/>
                          <a:hlinkClick r:id="rId3" tooltip="This step deletes an entry from a transient data store.">
                            <a:extLst>
                              <a:ext uri="{A12FA001-AC4F-418D-AE19-62706E023703}">
                                <ahyp:hlinkClr xmlns:ahyp="http://schemas.microsoft.com/office/drawing/2018/hyperlinkcolor" val="tx"/>
                              </a:ext>
                            </a:extLst>
                          </a:hlinkClick>
                        </a:rPr>
                        <a:t>Define Data Store Delete Operations</a:t>
                      </a:r>
                      <a:endParaRPr lang="en-US" sz="1200" cap="none" spc="0">
                        <a:solidFill>
                          <a:schemeClr val="tx1"/>
                        </a:solidFill>
                        <a:effectLst/>
                      </a:endParaRPr>
                    </a:p>
                  </a:txBody>
                  <a:tcPr marL="61260" marR="43757" marT="21836" marB="87513">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608925002"/>
                  </a:ext>
                </a:extLst>
              </a:tr>
              <a:tr h="844465">
                <a:tc>
                  <a:txBody>
                    <a:bodyPr/>
                    <a:lstStyle/>
                    <a:p>
                      <a:pPr fontAlgn="t"/>
                      <a:r>
                        <a:rPr lang="en-IN" sz="1200" b="1" cap="none" spc="0">
                          <a:solidFill>
                            <a:schemeClr val="tx1"/>
                          </a:solidFill>
                          <a:effectLst/>
                        </a:rPr>
                        <a:t>Select</a:t>
                      </a:r>
                      <a:endParaRPr lang="en-IN" sz="1200" cap="none" spc="0">
                        <a:solidFill>
                          <a:schemeClr val="tx1"/>
                        </a:solidFill>
                        <a:effectLst/>
                      </a:endParaRPr>
                    </a:p>
                  </a:txBody>
                  <a:tcPr marL="61260" marR="43757" marT="21836" marB="87513">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fontAlgn="t"/>
                      <a:r>
                        <a:rPr lang="en-US" sz="1200" cap="none" spc="0">
                          <a:solidFill>
                            <a:schemeClr val="tx1"/>
                          </a:solidFill>
                          <a:effectLst/>
                        </a:rPr>
                        <a:t>Fetch messages in bulk from the data store.</a:t>
                      </a:r>
                    </a:p>
                    <a:p>
                      <a:pPr fontAlgn="t"/>
                      <a:r>
                        <a:rPr lang="en-US" sz="1200" cap="none" spc="0">
                          <a:solidFill>
                            <a:schemeClr val="tx1"/>
                          </a:solidFill>
                          <a:effectLst/>
                        </a:rPr>
                        <a:t>You can also specify the maximum number of messages you fetch in each poll.</a:t>
                      </a:r>
                    </a:p>
                    <a:p>
                      <a:pPr fontAlgn="t"/>
                      <a:r>
                        <a:rPr lang="en-US" sz="1200" cap="none" spc="0">
                          <a:solidFill>
                            <a:schemeClr val="tx1"/>
                          </a:solidFill>
                          <a:effectLst/>
                        </a:rPr>
                        <a:t>More information: </a:t>
                      </a:r>
                      <a:r>
                        <a:rPr lang="en-US" sz="1200" u="none" strike="noStrike" cap="none" spc="0">
                          <a:solidFill>
                            <a:schemeClr val="tx1"/>
                          </a:solidFill>
                          <a:effectLst/>
                          <a:hlinkClick r:id="rId4" tooltip="This step selects entries from a transient data store and creates a bulk message containing the data store entries.">
                            <a:extLst>
                              <a:ext uri="{A12FA001-AC4F-418D-AE19-62706E023703}">
                                <ahyp:hlinkClr xmlns:ahyp="http://schemas.microsoft.com/office/drawing/2018/hyperlinkcolor" val="tx"/>
                              </a:ext>
                            </a:extLst>
                          </a:hlinkClick>
                        </a:rPr>
                        <a:t>Define Data Store Select Operations</a:t>
                      </a:r>
                      <a:endParaRPr lang="en-US" sz="1200" cap="none" spc="0">
                        <a:solidFill>
                          <a:schemeClr val="tx1"/>
                        </a:solidFill>
                        <a:effectLst/>
                      </a:endParaRPr>
                    </a:p>
                  </a:txBody>
                  <a:tcPr marL="61260" marR="43757" marT="21836" marB="87513">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721709744"/>
                  </a:ext>
                </a:extLst>
              </a:tr>
              <a:tr h="1206629">
                <a:tc>
                  <a:txBody>
                    <a:bodyPr/>
                    <a:lstStyle/>
                    <a:p>
                      <a:pPr fontAlgn="t"/>
                      <a:r>
                        <a:rPr lang="en-IN" sz="1200" b="1" cap="none" spc="0">
                          <a:solidFill>
                            <a:schemeClr val="tx1"/>
                          </a:solidFill>
                          <a:effectLst/>
                        </a:rPr>
                        <a:t>Get</a:t>
                      </a:r>
                      <a:endParaRPr lang="en-IN" sz="1200" cap="none" spc="0">
                        <a:solidFill>
                          <a:schemeClr val="tx1"/>
                        </a:solidFill>
                        <a:effectLst/>
                      </a:endParaRPr>
                    </a:p>
                  </a:txBody>
                  <a:tcPr marL="61260" marR="43757" marT="21836" marB="87513">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200" cap="none" spc="0">
                          <a:solidFill>
                            <a:schemeClr val="tx1"/>
                          </a:solidFill>
                          <a:effectLst/>
                        </a:rPr>
                        <a:t>Fetch a specific message from the data store.</a:t>
                      </a:r>
                    </a:p>
                    <a:p>
                      <a:pPr fontAlgn="t"/>
                      <a:r>
                        <a:rPr lang="en-US" sz="1200" cap="none" spc="0">
                          <a:solidFill>
                            <a:schemeClr val="tx1"/>
                          </a:solidFill>
                          <a:effectLst/>
                        </a:rPr>
                        <a:t>From component version 1.5 onwards, the </a:t>
                      </a:r>
                      <a:r>
                        <a:rPr lang="en-US" sz="1200" b="1" cap="none" spc="0">
                          <a:solidFill>
                            <a:schemeClr val="tx1"/>
                          </a:solidFill>
                          <a:effectLst/>
                        </a:rPr>
                        <a:t>Created At</a:t>
                      </a:r>
                      <a:r>
                        <a:rPr lang="en-US" sz="1200" cap="none" spc="0">
                          <a:solidFill>
                            <a:schemeClr val="tx1"/>
                          </a:solidFill>
                          <a:effectLst/>
                        </a:rPr>
                        <a:t> (header: SAP_DataStoreCreatedAt) and </a:t>
                      </a:r>
                      <a:r>
                        <a:rPr lang="en-US" sz="1200" b="1" cap="none" spc="0">
                          <a:solidFill>
                            <a:schemeClr val="tx1"/>
                          </a:solidFill>
                          <a:effectLst/>
                        </a:rPr>
                        <a:t>Retain Until</a:t>
                      </a:r>
                      <a:r>
                        <a:rPr lang="en-US" sz="1200" cap="none" spc="0">
                          <a:solidFill>
                            <a:schemeClr val="tx1"/>
                          </a:solidFill>
                          <a:effectLst/>
                        </a:rPr>
                        <a:t> (header: SAP_DataStoreExpiresAt) timestamps of the data store entry are included in the message.</a:t>
                      </a:r>
                    </a:p>
                    <a:p>
                      <a:pPr fontAlgn="t"/>
                      <a:r>
                        <a:rPr lang="en-US" sz="1200" cap="none" spc="0">
                          <a:solidFill>
                            <a:schemeClr val="tx1"/>
                          </a:solidFill>
                          <a:effectLst/>
                        </a:rPr>
                        <a:t>More information: </a:t>
                      </a:r>
                      <a:r>
                        <a:rPr lang="en-US" sz="1200" u="none" strike="noStrike" cap="none" spc="0">
                          <a:solidFill>
                            <a:schemeClr val="tx1"/>
                          </a:solidFill>
                          <a:effectLst/>
                          <a:hlinkClick r:id="rId5" tooltip="This step gets a specific entry from the transient data store.">
                            <a:extLst>
                              <a:ext uri="{A12FA001-AC4F-418D-AE19-62706E023703}">
                                <ahyp:hlinkClr xmlns:ahyp="http://schemas.microsoft.com/office/drawing/2018/hyperlinkcolor" val="tx"/>
                              </a:ext>
                            </a:extLst>
                          </a:hlinkClick>
                        </a:rPr>
                        <a:t>Define Data Store Get Operations</a:t>
                      </a:r>
                      <a:endParaRPr lang="en-US" sz="1200" cap="none" spc="0">
                        <a:solidFill>
                          <a:schemeClr val="tx1"/>
                        </a:solidFill>
                        <a:effectLst/>
                      </a:endParaRPr>
                    </a:p>
                  </a:txBody>
                  <a:tcPr marL="61260" marR="43757" marT="21836" marB="87513">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33134846"/>
                  </a:ext>
                </a:extLst>
              </a:tr>
            </a:tbl>
          </a:graphicData>
        </a:graphic>
      </p:graphicFrame>
    </p:spTree>
    <p:extLst>
      <p:ext uri="{BB962C8B-B14F-4D97-AF65-F5344CB8AC3E}">
        <p14:creationId xmlns:p14="http://schemas.microsoft.com/office/powerpoint/2010/main" val="3581008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00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algn="ctr" defTabSz="914377">
                <a:defRPr/>
              </a:pPr>
              <a:r>
                <a:rPr lang="en-IN" sz="4800" b="1" spc="100" dirty="0">
                  <a:solidFill>
                    <a:srgbClr val="FFFFFF"/>
                  </a:solidFill>
                  <a:latin typeface="Arial" panose="020B0604020202020204" pitchFamily="34" charset="0"/>
                  <a:cs typeface="Arial" panose="020B0604020202020204" pitchFamily="34" charset="0"/>
                </a:rPr>
                <a:t>LET’S SUMMARISE!</a:t>
              </a:r>
              <a:endParaRPr lang="en-US" sz="4800" spc="100" dirty="0">
                <a:solidFill>
                  <a:srgbClr val="000000"/>
                </a:solidFill>
                <a:latin typeface="Arial" panose="020B0604020202020204"/>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30" y="2213114"/>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00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5" y="2784901"/>
              <a:ext cx="4071948" cy="830997"/>
            </a:xfrm>
            <a:prstGeom prst="rect">
              <a:avLst/>
            </a:prstGeom>
          </p:spPr>
          <p:txBody>
            <a:bodyPr wrap="none">
              <a:spAutoFit/>
            </a:bodyPr>
            <a:lstStyle/>
            <a:p>
              <a:pPr algn="ctr" defTabSz="914377">
                <a:defRPr/>
              </a:pPr>
              <a:r>
                <a:rPr lang="en-IN" sz="4800" b="1" spc="100" dirty="0">
                  <a:solidFill>
                    <a:srgbClr val="FFFFFF"/>
                  </a:solidFill>
                  <a:latin typeface="Arial" panose="020B0604020202020204" pitchFamily="34" charset="0"/>
                  <a:cs typeface="Arial" panose="020B0604020202020204" pitchFamily="34" charset="0"/>
                </a:rPr>
                <a:t>End of Day 1</a:t>
              </a:r>
            </a:p>
          </p:txBody>
        </p:sp>
      </p:grpSp>
    </p:spTree>
    <p:extLst>
      <p:ext uri="{BB962C8B-B14F-4D97-AF65-F5344CB8AC3E}">
        <p14:creationId xmlns:p14="http://schemas.microsoft.com/office/powerpoint/2010/main" val="702584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1" y="5905042"/>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spTree>
    <p:extLst>
      <p:ext uri="{BB962C8B-B14F-4D97-AF65-F5344CB8AC3E}">
        <p14:creationId xmlns:p14="http://schemas.microsoft.com/office/powerpoint/2010/main" val="3658977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4"/>
            <a:ext cx="9161719"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7"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7" y="-10291"/>
            <a:ext cx="12187239"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1" cy="646331"/>
          </a:xfrm>
          <a:prstGeom prst="rect">
            <a:avLst/>
          </a:prstGeom>
        </p:spPr>
        <p:txBody>
          <a:bodyPr wrap="square">
            <a:spAutoFit/>
          </a:bodyPr>
          <a:lstStyle/>
          <a:p>
            <a:pPr defTabSz="914194">
              <a:defRPr/>
            </a:pPr>
            <a:r>
              <a:rPr lang="en-US" b="1" dirty="0">
                <a:solidFill>
                  <a:srgbClr val="44546A"/>
                </a:solidFill>
                <a:latin typeface="Arial" panose="020B0604020202020204" pitchFamily="34" charset="0"/>
                <a:cs typeface="Arial" panose="020B0604020202020204" pitchFamily="34" charset="0"/>
              </a:rPr>
              <a:t>Contact us today!</a:t>
            </a:r>
          </a:p>
          <a:p>
            <a:pPr defTabSz="914194">
              <a:defRPr/>
            </a:pPr>
            <a:r>
              <a:rPr lang="en-US"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1"/>
            <a:ext cx="3230283" cy="276999"/>
          </a:xfrm>
          <a:prstGeom prst="rect">
            <a:avLst/>
          </a:prstGeom>
        </p:spPr>
        <p:txBody>
          <a:bodyPr wrap="square">
            <a:spAutoFit/>
          </a:bodyPr>
          <a:lstStyle/>
          <a:p>
            <a:pPr algn="ctr" defTabSz="914377">
              <a:defRPr/>
            </a:pPr>
            <a:r>
              <a:rPr lang="en-IN" sz="1200" spc="51"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1"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5"/>
            <a:ext cx="1801916" cy="646331"/>
          </a:xfrm>
          <a:prstGeom prst="rect">
            <a:avLst/>
          </a:prstGeom>
        </p:spPr>
        <p:txBody>
          <a:bodyPr wrap="square">
            <a:spAutoFit/>
          </a:bodyPr>
          <a:lstStyle/>
          <a:p>
            <a:pPr algn="ctr" defTabSz="914377">
              <a:defRPr/>
            </a:pPr>
            <a:r>
              <a:rPr lang="en-US" sz="2400" dirty="0">
                <a:solidFill>
                  <a:srgbClr val="FFFFFF"/>
                </a:solidFill>
                <a:latin typeface="Arial" panose="020B0604020202020204"/>
              </a:rPr>
              <a:t>250+ </a:t>
            </a:r>
          </a:p>
          <a:p>
            <a:pPr algn="ctr" defTabSz="914377">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1" y="3113775"/>
            <a:ext cx="1801916" cy="646331"/>
          </a:xfrm>
          <a:prstGeom prst="rect">
            <a:avLst/>
          </a:prstGeom>
        </p:spPr>
        <p:txBody>
          <a:bodyPr wrap="square">
            <a:spAutoFit/>
          </a:bodyPr>
          <a:lstStyle/>
          <a:p>
            <a:pPr algn="ctr" defTabSz="914377">
              <a:defRPr/>
            </a:pPr>
            <a:r>
              <a:rPr lang="en-US" sz="2400" dirty="0">
                <a:solidFill>
                  <a:srgbClr val="FFFFFF"/>
                </a:solidFill>
                <a:latin typeface="Arial" panose="020B0604020202020204"/>
              </a:rPr>
              <a:t>30,000+</a:t>
            </a:r>
          </a:p>
          <a:p>
            <a:pPr algn="ctr" defTabSz="914377">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2" y="3111415"/>
            <a:ext cx="1801916" cy="646331"/>
          </a:xfrm>
          <a:prstGeom prst="rect">
            <a:avLst/>
          </a:prstGeom>
        </p:spPr>
        <p:txBody>
          <a:bodyPr wrap="square">
            <a:spAutoFit/>
          </a:bodyPr>
          <a:lstStyle/>
          <a:p>
            <a:pPr algn="ctr" defTabSz="914377">
              <a:defRPr/>
            </a:pPr>
            <a:r>
              <a:rPr lang="en-US" sz="2400" dirty="0">
                <a:solidFill>
                  <a:srgbClr val="FFFFFF"/>
                </a:solidFill>
                <a:latin typeface="Arial" panose="020B0604020202020204"/>
              </a:rPr>
              <a:t>25000+ </a:t>
            </a:r>
          </a:p>
          <a:p>
            <a:pPr algn="ctr" defTabSz="914377">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1"/>
            <a:ext cx="640227" cy="640227"/>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8" y="2272465"/>
            <a:ext cx="672103" cy="672103"/>
          </a:xfrm>
          <a:prstGeom prst="rect">
            <a:avLst/>
          </a:prstGeom>
        </p:spPr>
      </p:pic>
      <p:sp>
        <p:nvSpPr>
          <p:cNvPr id="48" name="Rectangle 47"/>
          <p:cNvSpPr/>
          <p:nvPr/>
        </p:nvSpPr>
        <p:spPr>
          <a:xfrm>
            <a:off x="632686" y="691521"/>
            <a:ext cx="6572671" cy="1138773"/>
          </a:xfrm>
          <a:prstGeom prst="rect">
            <a:avLst/>
          </a:prstGeom>
        </p:spPr>
        <p:txBody>
          <a:bodyPr wrap="square">
            <a:spAutoFit/>
          </a:bodyPr>
          <a:lstStyle/>
          <a:p>
            <a:pPr algn="ctr" defTabSz="914377">
              <a:defRPr/>
            </a:pPr>
            <a:r>
              <a:rPr lang="en-US" sz="2000" b="1" dirty="0">
                <a:solidFill>
                  <a:srgbClr val="FFFFFF"/>
                </a:solidFill>
                <a:latin typeface="Arial" panose="020B0604020202020204" pitchFamily="34" charset="0"/>
                <a:cs typeface="Arial" panose="020B0604020202020204" pitchFamily="34" charset="0"/>
              </a:rPr>
              <a:t>We’re committed to empower you to be</a:t>
            </a:r>
          </a:p>
          <a:p>
            <a:pPr algn="ctr" defTabSz="914377">
              <a:defRPr/>
            </a:pPr>
            <a:r>
              <a:rPr lang="en-US" sz="2000" b="1" dirty="0">
                <a:solidFill>
                  <a:srgbClr val="FFFFFF"/>
                </a:solidFill>
                <a:latin typeface="Arial" panose="020B0604020202020204" pitchFamily="34" charset="0"/>
                <a:cs typeface="Arial" panose="020B0604020202020204" pitchFamily="34" charset="0"/>
              </a:rPr>
              <a:t> </a:t>
            </a:r>
            <a:r>
              <a:rPr lang="en-US" sz="2800" b="1" dirty="0">
                <a:solidFill>
                  <a:srgbClr val="2AC6D1">
                    <a:lumMod val="40000"/>
                    <a:lumOff val="60000"/>
                  </a:srgbClr>
                </a:solidFill>
                <a:latin typeface="Arial" panose="020B0604020202020204" pitchFamily="34" charset="0"/>
                <a:cs typeface="Arial" panose="020B0604020202020204" pitchFamily="34" charset="0"/>
              </a:rPr>
              <a:t>#</a:t>
            </a:r>
            <a:r>
              <a:rPr lang="en-US" sz="2800"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800" b="1" dirty="0">
                <a:solidFill>
                  <a:srgbClr val="2AC6D1">
                    <a:lumMod val="40000"/>
                    <a:lumOff val="60000"/>
                  </a:srgbClr>
                </a:solidFill>
                <a:latin typeface="Arial" panose="020B0604020202020204" pitchFamily="34" charset="0"/>
                <a:cs typeface="Arial" panose="020B0604020202020204" pitchFamily="34" charset="0"/>
              </a:rPr>
              <a:t> </a:t>
            </a:r>
          </a:p>
          <a:p>
            <a:pPr algn="ctr" defTabSz="914377">
              <a:defRPr/>
            </a:pPr>
            <a:r>
              <a:rPr lang="en-US" sz="2000"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9"/>
            <a:ext cx="3901573" cy="892552"/>
          </a:xfrm>
          <a:prstGeom prst="rect">
            <a:avLst/>
          </a:prstGeom>
        </p:spPr>
        <p:txBody>
          <a:bodyPr wrap="square">
            <a:spAutoFit/>
          </a:bodyPr>
          <a:lstStyle/>
          <a:p>
            <a:pPr defTabSz="914377">
              <a:defRPr/>
            </a:pPr>
            <a:r>
              <a:rPr lang="en-US" sz="2000" b="1" spc="100" dirty="0">
                <a:solidFill>
                  <a:srgbClr val="F97700"/>
                </a:solidFill>
                <a:latin typeface="Arial" panose="020B0604020202020204"/>
              </a:rPr>
              <a:t>FREE WEBINARS </a:t>
            </a:r>
          </a:p>
          <a:p>
            <a:pPr defTabSz="914377">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2" y="2194373"/>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7" y="3369106"/>
            <a:ext cx="5612647"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41" y="5575314"/>
            <a:ext cx="2196807" cy="5474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2" y="5490870"/>
            <a:ext cx="2196807" cy="54749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defTabSz="914377">
              <a:defRPr/>
            </a:pPr>
            <a:r>
              <a:rPr lang="en-US" b="1" dirty="0">
                <a:solidFill>
                  <a:srgbClr val="44546A"/>
                </a:solidFill>
                <a:latin typeface="Arial" panose="020B0604020202020204"/>
              </a:rPr>
              <a:t>Enroll Now!</a:t>
            </a:r>
            <a:endParaRPr lang="en-US"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7"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89A1D-D42A-4BB8-929F-328EED4E0640}"/>
              </a:ext>
            </a:extLst>
          </p:cNvPr>
          <p:cNvSpPr>
            <a:spLocks noGrp="1"/>
          </p:cNvSpPr>
          <p:nvPr>
            <p:ph type="title"/>
          </p:nvPr>
        </p:nvSpPr>
        <p:spPr>
          <a:xfrm>
            <a:off x="804672" y="964692"/>
            <a:ext cx="3066936" cy="1188720"/>
          </a:xfrm>
        </p:spPr>
        <p:txBody>
          <a:bodyPr>
            <a:normAutofit/>
          </a:bodyPr>
          <a:lstStyle/>
          <a:p>
            <a:r>
              <a:rPr lang="en-IN" sz="2533"/>
              <a:t>MAIL </a:t>
            </a:r>
            <a:r>
              <a:rPr lang="en-IN" sz="2533" err="1"/>
              <a:t>ADapter</a:t>
            </a:r>
            <a:endParaRPr lang="en-IN" sz="2533"/>
          </a:p>
        </p:txBody>
      </p:sp>
      <p:sp>
        <p:nvSpPr>
          <p:cNvPr id="3" name="Content Placeholder 2">
            <a:extLst>
              <a:ext uri="{FF2B5EF4-FFF2-40B4-BE49-F238E27FC236}">
                <a16:creationId xmlns:a16="http://schemas.microsoft.com/office/drawing/2014/main" id="{0EB92183-79AB-49D9-BA36-7ACA25339EA6}"/>
              </a:ext>
            </a:extLst>
          </p:cNvPr>
          <p:cNvSpPr>
            <a:spLocks noGrp="1"/>
          </p:cNvSpPr>
          <p:nvPr>
            <p:ph idx="1"/>
          </p:nvPr>
        </p:nvSpPr>
        <p:spPr>
          <a:xfrm>
            <a:off x="803246" y="2638044"/>
            <a:ext cx="3063764" cy="3263205"/>
          </a:xfrm>
        </p:spPr>
        <p:txBody>
          <a:bodyPr>
            <a:normAutofit fontScale="70000" lnSpcReduction="20000"/>
          </a:bodyPr>
          <a:lstStyle/>
          <a:p>
            <a:pPr>
              <a:lnSpc>
                <a:spcPct val="90000"/>
              </a:lnSpc>
            </a:pPr>
            <a:r>
              <a:rPr lang="en-US" b="0" i="0" dirty="0">
                <a:effectLst/>
                <a:latin typeface="72"/>
              </a:rPr>
              <a:t>This adapter exchanges data with a remote component that might be outside the scope of SAP. Make sure that the data exchange complies with your company’s policies.</a:t>
            </a:r>
          </a:p>
          <a:p>
            <a:pPr>
              <a:lnSpc>
                <a:spcPct val="90000"/>
              </a:lnSpc>
            </a:pPr>
            <a:r>
              <a:rPr lang="en-US" b="0" i="0" dirty="0">
                <a:effectLst/>
                <a:latin typeface="72"/>
              </a:rPr>
              <a:t>The mail receiver adapter opens a connection to a mail server and sends messages (as e-mail) to it.</a:t>
            </a:r>
          </a:p>
          <a:p>
            <a:pPr>
              <a:lnSpc>
                <a:spcPct val="90000"/>
              </a:lnSpc>
            </a:pPr>
            <a:endParaRPr lang="en-US" dirty="0">
              <a:latin typeface="72"/>
            </a:endParaRPr>
          </a:p>
        </p:txBody>
      </p:sp>
      <p:pic>
        <p:nvPicPr>
          <p:cNvPr id="3076" name="Picture 2">
            <a:extLst>
              <a:ext uri="{FF2B5EF4-FFF2-40B4-BE49-F238E27FC236}">
                <a16:creationId xmlns:a16="http://schemas.microsoft.com/office/drawing/2014/main" id="{B567A4CA-C201-4E36-8F59-E2274A0E24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3365" y="2653732"/>
            <a:ext cx="6227064" cy="1558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692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5583-55F5-4BE7-88DB-5C3652AE98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4553984-B591-4623-B92B-C710359DA159}"/>
              </a:ext>
            </a:extLst>
          </p:cNvPr>
          <p:cNvSpPr>
            <a:spLocks noGrp="1"/>
          </p:cNvSpPr>
          <p:nvPr>
            <p:ph idx="1"/>
          </p:nvPr>
        </p:nvSpPr>
        <p:spPr/>
        <p:txBody>
          <a:bodyPr/>
          <a:lstStyle/>
          <a:p>
            <a:r>
              <a:rPr lang="en-US" b="0" i="0" dirty="0">
                <a:solidFill>
                  <a:srgbClr val="333333"/>
                </a:solidFill>
                <a:effectLst/>
                <a:latin typeface="72"/>
              </a:rPr>
              <a:t>Once you've created a receiver channel and selected the mail receiver adapter, you can configure the following attributes.</a:t>
            </a:r>
          </a:p>
          <a:p>
            <a:endParaRPr lang="en-IN" dirty="0"/>
          </a:p>
        </p:txBody>
      </p:sp>
    </p:spTree>
    <p:extLst>
      <p:ext uri="{BB962C8B-B14F-4D97-AF65-F5344CB8AC3E}">
        <p14:creationId xmlns:p14="http://schemas.microsoft.com/office/powerpoint/2010/main" val="511651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C93C0-D3B2-428A-B5E4-542843F4874C}"/>
              </a:ext>
            </a:extLst>
          </p:cNvPr>
          <p:cNvSpPr>
            <a:spLocks noGrp="1"/>
          </p:cNvSpPr>
          <p:nvPr>
            <p:ph type="title"/>
          </p:nvPr>
        </p:nvSpPr>
        <p:spPr>
          <a:xfrm>
            <a:off x="636452" y="2348388"/>
            <a:ext cx="3066936" cy="1188720"/>
          </a:xfrm>
        </p:spPr>
        <p:txBody>
          <a:bodyPr>
            <a:normAutofit/>
          </a:bodyPr>
          <a:lstStyle/>
          <a:p>
            <a:r>
              <a:rPr lang="en-IN" dirty="0"/>
              <a:t>MAIL</a:t>
            </a:r>
          </a:p>
        </p:txBody>
      </p:sp>
      <p:sp>
        <p:nvSpPr>
          <p:cNvPr id="10" name="Content Placeholder 9">
            <a:extLst>
              <a:ext uri="{FF2B5EF4-FFF2-40B4-BE49-F238E27FC236}">
                <a16:creationId xmlns:a16="http://schemas.microsoft.com/office/drawing/2014/main" id="{FB9BA0A4-E792-2B2E-D375-E04BDF4C9F84}"/>
              </a:ext>
            </a:extLst>
          </p:cNvPr>
          <p:cNvSpPr>
            <a:spLocks noGrp="1"/>
          </p:cNvSpPr>
          <p:nvPr>
            <p:ph idx="1"/>
          </p:nvPr>
        </p:nvSpPr>
        <p:spPr>
          <a:xfrm>
            <a:off x="803246" y="2638044"/>
            <a:ext cx="3063764" cy="3263205"/>
          </a:xfrm>
        </p:spPr>
        <p:txBody>
          <a:bodyPr>
            <a:normAutofit/>
          </a:bodyPr>
          <a:lstStyle/>
          <a:p>
            <a:endParaRPr lang="en-US" dirty="0"/>
          </a:p>
        </p:txBody>
      </p:sp>
      <p:graphicFrame>
        <p:nvGraphicFramePr>
          <p:cNvPr id="8" name="Content Placeholder 4">
            <a:extLst>
              <a:ext uri="{FF2B5EF4-FFF2-40B4-BE49-F238E27FC236}">
                <a16:creationId xmlns:a16="http://schemas.microsoft.com/office/drawing/2014/main" id="{DFE9C2D2-DF3C-4C94-BFE1-81FF896C9EE0}"/>
              </a:ext>
            </a:extLst>
          </p:cNvPr>
          <p:cNvGraphicFramePr>
            <a:graphicFrameLocks/>
          </p:cNvGraphicFramePr>
          <p:nvPr/>
        </p:nvGraphicFramePr>
        <p:xfrm>
          <a:off x="3867008" y="956751"/>
          <a:ext cx="7802477" cy="4772567"/>
        </p:xfrm>
        <a:graphic>
          <a:graphicData uri="http://schemas.openxmlformats.org/drawingml/2006/table">
            <a:tbl>
              <a:tblPr firstRow="1" bandRow="1">
                <a:noFill/>
              </a:tblPr>
              <a:tblGrid>
                <a:gridCol w="3870048">
                  <a:extLst>
                    <a:ext uri="{9D8B030D-6E8A-4147-A177-3AD203B41FA5}">
                      <a16:colId xmlns:a16="http://schemas.microsoft.com/office/drawing/2014/main" val="2133348527"/>
                    </a:ext>
                  </a:extLst>
                </a:gridCol>
                <a:gridCol w="3932429">
                  <a:extLst>
                    <a:ext uri="{9D8B030D-6E8A-4147-A177-3AD203B41FA5}">
                      <a16:colId xmlns:a16="http://schemas.microsoft.com/office/drawing/2014/main" val="3160343230"/>
                    </a:ext>
                  </a:extLst>
                </a:gridCol>
              </a:tblGrid>
              <a:tr h="295531">
                <a:tc>
                  <a:txBody>
                    <a:bodyPr/>
                    <a:lstStyle/>
                    <a:p>
                      <a:pPr fontAlgn="t"/>
                      <a:r>
                        <a:rPr lang="en-IN" sz="1100" b="1" cap="none" spc="30">
                          <a:solidFill>
                            <a:schemeClr val="tx1"/>
                          </a:solidFill>
                          <a:effectLst/>
                        </a:rPr>
                        <a:t>Parameter</a:t>
                      </a:r>
                    </a:p>
                  </a:txBody>
                  <a:tcPr marL="0" marR="6057" marT="29359" marB="3717" anchor="ctr">
                    <a:lnL w="12700" cmpd="sng">
                      <a:noFill/>
                      <a:prstDash val="solid"/>
                    </a:lnL>
                    <a:lnR w="12700" cmpd="sng">
                      <a:noFill/>
                      <a:prstDash val="solid"/>
                    </a:lnR>
                    <a:lnT w="19050" cap="flat" cmpd="sng" algn="ctr">
                      <a:solidFill>
                        <a:schemeClr val="accent1"/>
                      </a:solidFill>
                      <a:prstDash val="solid"/>
                    </a:lnT>
                    <a:lnB w="12700" cmpd="sng">
                      <a:noFill/>
                      <a:prstDash val="solid"/>
                    </a:lnB>
                    <a:noFill/>
                  </a:tcPr>
                </a:tc>
                <a:tc>
                  <a:txBody>
                    <a:bodyPr/>
                    <a:lstStyle/>
                    <a:p>
                      <a:pPr fontAlgn="t"/>
                      <a:r>
                        <a:rPr lang="en-IN" sz="1100" b="1" cap="none" spc="30">
                          <a:solidFill>
                            <a:schemeClr val="tx1"/>
                          </a:solidFill>
                          <a:effectLst/>
                        </a:rPr>
                        <a:t>Description</a:t>
                      </a:r>
                    </a:p>
                  </a:txBody>
                  <a:tcPr marL="0" marR="6057" marT="29359" marB="3717" anchor="ctr">
                    <a:lnL w="12700" cmpd="sng">
                      <a:noFill/>
                      <a:prstDash val="solid"/>
                    </a:lnL>
                    <a:lnR w="12700" cmpd="sng">
                      <a:noFill/>
                      <a:prstDash val="solid"/>
                    </a:lnR>
                    <a:lnT w="19050" cap="flat" cmpd="sng" algn="ctr">
                      <a:solidFill>
                        <a:schemeClr val="accent1"/>
                      </a:solidFill>
                      <a:prstDash val="solid"/>
                    </a:lnT>
                    <a:lnB w="12700" cmpd="sng">
                      <a:noFill/>
                      <a:prstDash val="solid"/>
                    </a:lnB>
                    <a:noFill/>
                  </a:tcPr>
                </a:tc>
                <a:extLst>
                  <a:ext uri="{0D108BD9-81ED-4DB2-BD59-A6C34878D82A}">
                    <a16:rowId xmlns:a16="http://schemas.microsoft.com/office/drawing/2014/main" val="3983759459"/>
                  </a:ext>
                </a:extLst>
              </a:tr>
              <a:tr h="1877023">
                <a:tc>
                  <a:txBody>
                    <a:bodyPr/>
                    <a:lstStyle/>
                    <a:p>
                      <a:pPr fontAlgn="t"/>
                      <a:r>
                        <a:rPr lang="en-IN" sz="800" b="1" cap="none" spc="0" dirty="0">
                          <a:solidFill>
                            <a:schemeClr val="tx1"/>
                          </a:solidFill>
                          <a:effectLst/>
                        </a:rPr>
                        <a:t>Address</a:t>
                      </a:r>
                      <a:endParaRPr lang="en-IN" sz="800" cap="none" spc="0" dirty="0">
                        <a:solidFill>
                          <a:schemeClr val="tx1"/>
                        </a:solidFill>
                        <a:effectLst/>
                      </a:endParaRPr>
                    </a:p>
                  </a:txBody>
                  <a:tcPr marL="0" marR="7435" marT="29359" marB="3717">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t"/>
                      <a:r>
                        <a:rPr lang="en-US" sz="800" cap="none" spc="0">
                          <a:solidFill>
                            <a:schemeClr val="tx1"/>
                          </a:solidFill>
                          <a:effectLst/>
                        </a:rPr>
                        <a:t>Specifies the host name and (optionally) a port number of the SMTP server.An external mail server can be used.</a:t>
                      </a:r>
                    </a:p>
                    <a:p>
                      <a:pPr fontAlgn="t"/>
                      <a:r>
                        <a:rPr lang="en-US" sz="800" cap="none" spc="0">
                          <a:solidFill>
                            <a:schemeClr val="tx1"/>
                          </a:solidFill>
                          <a:effectLst/>
                        </a:rPr>
                        <a:t>Use one of the following open ports for external mail servers:</a:t>
                      </a:r>
                    </a:p>
                    <a:p>
                      <a:pPr fontAlgn="t">
                        <a:buFont typeface="Arial" panose="020B0604020202020204" pitchFamily="34" charset="0"/>
                        <a:buChar char="•"/>
                      </a:pPr>
                      <a:r>
                        <a:rPr lang="en-US" sz="800" cap="none" spc="0">
                          <a:solidFill>
                            <a:schemeClr val="tx1"/>
                          </a:solidFill>
                          <a:effectLst/>
                        </a:rPr>
                        <a:t>587 for SMTP+STARTTLS</a:t>
                      </a:r>
                    </a:p>
                    <a:p>
                      <a:pPr fontAlgn="t">
                        <a:buFont typeface="Arial" panose="020B0604020202020204" pitchFamily="34" charset="0"/>
                        <a:buChar char="•"/>
                      </a:pPr>
                      <a:r>
                        <a:rPr lang="en-US" sz="800" cap="none" spc="0">
                          <a:solidFill>
                            <a:schemeClr val="tx1"/>
                          </a:solidFill>
                          <a:effectLst/>
                        </a:rPr>
                        <a:t>465 for SMTPS</a:t>
                      </a:r>
                    </a:p>
                    <a:p>
                      <a:pPr fontAlgn="t"/>
                      <a:r>
                        <a:rPr lang="en-US" sz="800" cap="none" spc="0">
                          <a:solidFill>
                            <a:schemeClr val="tx1"/>
                          </a:solidFill>
                          <a:effectLst/>
                        </a:rPr>
                        <a:t>Example (to connect to Yahoo mail server):</a:t>
                      </a:r>
                    </a:p>
                    <a:p>
                      <a:pPr fontAlgn="t"/>
                      <a:r>
                        <a:rPr lang="en-US" sz="800" cap="none" spc="0">
                          <a:solidFill>
                            <a:schemeClr val="tx1"/>
                          </a:solidFill>
                          <a:effectLst/>
                        </a:rPr>
                        <a:t>smtp.mail.yahoo.com:465</a:t>
                      </a:r>
                    </a:p>
                    <a:p>
                      <a:pPr fontAlgn="t"/>
                      <a:r>
                        <a:rPr lang="en-US" sz="800" b="1" cap="none" spc="0">
                          <a:solidFill>
                            <a:schemeClr val="tx1"/>
                          </a:solidFill>
                          <a:effectLst/>
                        </a:rPr>
                        <a:t>Note</a:t>
                      </a:r>
                    </a:p>
                    <a:p>
                      <a:pPr fontAlgn="t"/>
                      <a:r>
                        <a:rPr lang="en-US" sz="800" cap="none" spc="0">
                          <a:solidFill>
                            <a:schemeClr val="tx1"/>
                          </a:solidFill>
                          <a:effectLst/>
                        </a:rPr>
                        <a:t>If no port is specified in the Address field, by default port 25 is used. This is not recommended. Recommended ports are 587 for SMTP+STARTTLS and 465 for SMTPS.</a:t>
                      </a:r>
                    </a:p>
                  </a:txBody>
                  <a:tcPr marL="0" marR="7435" marT="29359" marB="3717">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2730845654"/>
                  </a:ext>
                </a:extLst>
              </a:tr>
              <a:tr h="1059011">
                <a:tc>
                  <a:txBody>
                    <a:bodyPr/>
                    <a:lstStyle/>
                    <a:p>
                      <a:pPr fontAlgn="t"/>
                      <a:r>
                        <a:rPr lang="en-IN" sz="800" b="1" cap="none" spc="0">
                          <a:solidFill>
                            <a:schemeClr val="tx1"/>
                          </a:solidFill>
                          <a:effectLst/>
                        </a:rPr>
                        <a:t>Proxy Type</a:t>
                      </a:r>
                      <a:endParaRPr lang="en-IN" sz="800" cap="none" spc="0">
                        <a:solidFill>
                          <a:schemeClr val="tx1"/>
                        </a:solidFill>
                        <a:effectLst/>
                      </a:endParaRPr>
                    </a:p>
                  </a:txBody>
                  <a:tcPr marL="30284" marR="7435" marT="29359" marB="3717">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t"/>
                      <a:r>
                        <a:rPr lang="en-US" sz="800" cap="none" spc="0">
                          <a:solidFill>
                            <a:schemeClr val="tx1"/>
                          </a:solidFill>
                          <a:effectLst/>
                        </a:rPr>
                        <a:t>The type of proxy that you’re using to connect to the target system.</a:t>
                      </a:r>
                    </a:p>
                    <a:p>
                      <a:pPr fontAlgn="t"/>
                      <a:r>
                        <a:rPr lang="en-US" sz="800" cap="none" spc="0">
                          <a:solidFill>
                            <a:schemeClr val="tx1"/>
                          </a:solidFill>
                          <a:effectLst/>
                        </a:rPr>
                        <a:t>Select </a:t>
                      </a:r>
                      <a:r>
                        <a:rPr lang="en-US" sz="800" b="1" cap="none" spc="0">
                          <a:solidFill>
                            <a:schemeClr val="tx1"/>
                          </a:solidFill>
                          <a:effectLst/>
                        </a:rPr>
                        <a:t>Internet</a:t>
                      </a:r>
                      <a:r>
                        <a:rPr lang="en-US" sz="800" cap="none" spc="0">
                          <a:solidFill>
                            <a:schemeClr val="tx1"/>
                          </a:solidFill>
                          <a:effectLst/>
                        </a:rPr>
                        <a:t> if you’re connecting to a cloud mail server.</a:t>
                      </a:r>
                    </a:p>
                    <a:p>
                      <a:pPr fontAlgn="t"/>
                      <a:r>
                        <a:rPr lang="en-US" sz="800" cap="none" spc="0">
                          <a:solidFill>
                            <a:schemeClr val="tx1"/>
                          </a:solidFill>
                          <a:effectLst/>
                        </a:rPr>
                        <a:t>Select </a:t>
                      </a:r>
                      <a:r>
                        <a:rPr lang="en-US" sz="800" b="1" cap="none" spc="0">
                          <a:solidFill>
                            <a:schemeClr val="tx1"/>
                          </a:solidFill>
                          <a:effectLst/>
                        </a:rPr>
                        <a:t>On-Premise</a:t>
                      </a:r>
                      <a:r>
                        <a:rPr lang="en-US" sz="800" cap="none" spc="0">
                          <a:solidFill>
                            <a:schemeClr val="tx1"/>
                          </a:solidFill>
                          <a:effectLst/>
                        </a:rPr>
                        <a:t> if you’re connecting to an on-premise mail server.</a:t>
                      </a:r>
                    </a:p>
                    <a:p>
                      <a:pPr fontAlgn="t"/>
                      <a:r>
                        <a:rPr lang="en-US" sz="800" cap="none" spc="0">
                          <a:solidFill>
                            <a:schemeClr val="tx1"/>
                          </a:solidFill>
                          <a:effectLst/>
                        </a:rPr>
                        <a:t>For more information, see </a:t>
                      </a:r>
                      <a:r>
                        <a:rPr lang="en-US" sz="800" u="none" strike="noStrike" cap="none" spc="0">
                          <a:solidFill>
                            <a:schemeClr val="tx1"/>
                          </a:solidFill>
                          <a:effectLst/>
                          <a:hlinkClick r:id="rId2">
                            <a:extLst>
                              <a:ext uri="{A12FA001-AC4F-418D-AE19-62706E023703}">
                                <ahyp:hlinkClr xmlns:ahyp="http://schemas.microsoft.com/office/drawing/2018/hyperlinkcolor" val="tx"/>
                              </a:ext>
                            </a:extLst>
                          </a:hlinkClick>
                        </a:rPr>
                        <a:t>Using SAP Cloud Connector with Cloud Integration Adapters</a:t>
                      </a:r>
                      <a:r>
                        <a:rPr lang="en-US" sz="800" cap="none" spc="0">
                          <a:solidFill>
                            <a:schemeClr val="tx1"/>
                          </a:solidFill>
                          <a:effectLst/>
                        </a:rPr>
                        <a:t>.</a:t>
                      </a:r>
                    </a:p>
                  </a:txBody>
                  <a:tcPr marL="30284" marR="7435" marT="29359" marB="3717">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303808476"/>
                  </a:ext>
                </a:extLst>
              </a:tr>
              <a:tr h="568203">
                <a:tc>
                  <a:txBody>
                    <a:bodyPr/>
                    <a:lstStyle/>
                    <a:p>
                      <a:pPr fontAlgn="t"/>
                      <a:r>
                        <a:rPr lang="en-US" sz="800" b="1" cap="none" spc="0">
                          <a:solidFill>
                            <a:schemeClr val="tx1"/>
                          </a:solidFill>
                          <a:effectLst/>
                        </a:rPr>
                        <a:t>Location ID </a:t>
                      </a:r>
                      <a:r>
                        <a:rPr lang="en-US" sz="800" cap="none" spc="0">
                          <a:solidFill>
                            <a:schemeClr val="tx1"/>
                          </a:solidFill>
                          <a:effectLst/>
                        </a:rPr>
                        <a:t>(only if </a:t>
                      </a:r>
                      <a:r>
                        <a:rPr lang="en-US" sz="800" b="1" cap="none" spc="0">
                          <a:solidFill>
                            <a:schemeClr val="tx1"/>
                          </a:solidFill>
                          <a:effectLst/>
                        </a:rPr>
                        <a:t>On-Premise</a:t>
                      </a:r>
                      <a:r>
                        <a:rPr lang="en-US" sz="800" cap="none" spc="0">
                          <a:solidFill>
                            <a:schemeClr val="tx1"/>
                          </a:solidFill>
                          <a:effectLst/>
                        </a:rPr>
                        <a:t> is selected for </a:t>
                      </a:r>
                      <a:r>
                        <a:rPr lang="en-US" sz="800" b="1" cap="none" spc="0">
                          <a:solidFill>
                            <a:schemeClr val="tx1"/>
                          </a:solidFill>
                          <a:effectLst/>
                        </a:rPr>
                        <a:t>Proxy Type</a:t>
                      </a:r>
                      <a:r>
                        <a:rPr lang="en-US" sz="800" cap="none" spc="0">
                          <a:solidFill>
                            <a:schemeClr val="tx1"/>
                          </a:solidFill>
                          <a:effectLst/>
                        </a:rPr>
                        <a:t>)</a:t>
                      </a:r>
                    </a:p>
                  </a:txBody>
                  <a:tcPr marL="0" marR="7435" marT="29359" marB="3717">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t"/>
                      <a:r>
                        <a:rPr lang="en-US" sz="800" cap="none" spc="0">
                          <a:solidFill>
                            <a:schemeClr val="tx1"/>
                          </a:solidFill>
                          <a:effectLst/>
                        </a:rPr>
                        <a:t>To connect to a cloud connector instance associated with your account, enter the location ID that you defined for this instance in the destination configuration on the cloud side.</a:t>
                      </a:r>
                    </a:p>
                  </a:txBody>
                  <a:tcPr marL="0" marR="7435" marT="29359" marB="3717">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941429209"/>
                  </a:ext>
                </a:extLst>
              </a:tr>
              <a:tr h="568203">
                <a:tc>
                  <a:txBody>
                    <a:bodyPr/>
                    <a:lstStyle/>
                    <a:p>
                      <a:pPr fontAlgn="t"/>
                      <a:r>
                        <a:rPr lang="en-IN" sz="800" b="1" cap="none" spc="0">
                          <a:solidFill>
                            <a:schemeClr val="tx1"/>
                          </a:solidFill>
                          <a:effectLst/>
                        </a:rPr>
                        <a:t>Timeout (in ms)</a:t>
                      </a:r>
                      <a:endParaRPr lang="en-IN" sz="800" cap="none" spc="0">
                        <a:solidFill>
                          <a:schemeClr val="tx1"/>
                        </a:solidFill>
                        <a:effectLst/>
                      </a:endParaRPr>
                    </a:p>
                  </a:txBody>
                  <a:tcPr marL="30284" marR="7435" marT="29359" marB="3717">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t"/>
                      <a:r>
                        <a:rPr lang="en-US" sz="800" cap="none" spc="0">
                          <a:solidFill>
                            <a:schemeClr val="tx1"/>
                          </a:solidFill>
                          <a:effectLst/>
                        </a:rPr>
                        <a:t>Specifies the network timeout for the connection attempt to the server.The default value is 30000. The timeout must be larger than 0, but less than five minutes.</a:t>
                      </a:r>
                    </a:p>
                  </a:txBody>
                  <a:tcPr marL="30284" marR="7435" marT="29359" marB="3717">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900471766"/>
                  </a:ext>
                </a:extLst>
              </a:tr>
              <a:tr h="404597">
                <a:tc>
                  <a:txBody>
                    <a:bodyPr/>
                    <a:lstStyle/>
                    <a:p>
                      <a:pPr fontAlgn="t"/>
                      <a:r>
                        <a:rPr lang="en-IN" sz="800" b="1" cap="none" spc="0">
                          <a:solidFill>
                            <a:schemeClr val="tx1"/>
                          </a:solidFill>
                          <a:effectLst/>
                        </a:rPr>
                        <a:t>Protection</a:t>
                      </a:r>
                      <a:endParaRPr lang="en-IN" sz="800" cap="none" spc="0">
                        <a:solidFill>
                          <a:schemeClr val="tx1"/>
                        </a:solidFill>
                        <a:effectLst/>
                      </a:endParaRPr>
                    </a:p>
                  </a:txBody>
                  <a:tcPr marL="0" marR="7435" marT="29359" marB="3717">
                    <a:lnL w="12700" cmpd="sng">
                      <a:noFill/>
                      <a:prstDash val="solid"/>
                    </a:lnL>
                    <a:lnR w="12700" cmpd="sng">
                      <a:noFill/>
                      <a:prstDash val="solid"/>
                    </a:lnR>
                    <a:lnT w="12700" cmpd="sng">
                      <a:noFill/>
                      <a:prstDash val="solid"/>
                    </a:lnT>
                    <a:lnB w="12700" cmpd="sng">
                      <a:noFill/>
                      <a:prstDash val="solid"/>
                    </a:lnB>
                    <a:noFill/>
                  </a:tcPr>
                </a:tc>
                <a:tc>
                  <a:txBody>
                    <a:bodyPr/>
                    <a:lstStyle/>
                    <a:p>
                      <a:pPr fontAlgn="t">
                        <a:buFont typeface="Arial" panose="020B0604020202020204" pitchFamily="34" charset="0"/>
                        <a:buChar char="•"/>
                      </a:pPr>
                      <a:r>
                        <a:rPr lang="en-US" sz="800" cap="none" spc="0" dirty="0">
                          <a:solidFill>
                            <a:schemeClr val="tx1"/>
                          </a:solidFill>
                          <a:effectLst/>
                        </a:rPr>
                        <a:t>Defines whether encryption is used. The possible values </a:t>
                      </a:r>
                      <a:r>
                        <a:rPr lang="en-US" sz="800" cap="none" spc="0" dirty="0" err="1">
                          <a:solidFill>
                            <a:schemeClr val="tx1"/>
                          </a:solidFill>
                          <a:effectLst/>
                        </a:rPr>
                        <a:t>are:</a:t>
                      </a:r>
                      <a:r>
                        <a:rPr lang="en-US" sz="800" b="1" cap="none" spc="0" dirty="0" err="1">
                          <a:solidFill>
                            <a:schemeClr val="tx1"/>
                          </a:solidFill>
                          <a:effectLst/>
                        </a:rPr>
                        <a:t>Off</a:t>
                      </a:r>
                      <a:endParaRPr lang="en-US" sz="800" cap="none" spc="0" dirty="0">
                        <a:solidFill>
                          <a:schemeClr val="tx1"/>
                        </a:solidFill>
                        <a:effectLst/>
                      </a:endParaRPr>
                    </a:p>
                    <a:p>
                      <a:pPr fontAlgn="t">
                        <a:buFont typeface="Arial" panose="020B0604020202020204" pitchFamily="34" charset="0"/>
                        <a:buChar char="•"/>
                      </a:pPr>
                      <a:r>
                        <a:rPr lang="en-US" sz="800" cap="none" spc="0" dirty="0">
                          <a:solidFill>
                            <a:schemeClr val="tx1"/>
                          </a:solidFill>
                          <a:effectLst/>
                        </a:rPr>
                        <a:t>No encryption is initiated, whether the server re</a:t>
                      </a:r>
                    </a:p>
                  </a:txBody>
                  <a:tcPr marL="0" marR="7435" marT="29359" marB="371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40920918"/>
                  </a:ext>
                </a:extLst>
              </a:tr>
            </a:tbl>
          </a:graphicData>
        </a:graphic>
      </p:graphicFrame>
    </p:spTree>
    <p:extLst>
      <p:ext uri="{BB962C8B-B14F-4D97-AF65-F5344CB8AC3E}">
        <p14:creationId xmlns:p14="http://schemas.microsoft.com/office/powerpoint/2010/main" val="1743174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8593-39F3-45C2-83A3-FE3FEBBC441E}"/>
              </a:ext>
            </a:extLst>
          </p:cNvPr>
          <p:cNvSpPr>
            <a:spLocks noGrp="1"/>
          </p:cNvSpPr>
          <p:nvPr>
            <p:ph type="title"/>
          </p:nvPr>
        </p:nvSpPr>
        <p:spPr>
          <a:xfrm>
            <a:off x="804672" y="964692"/>
            <a:ext cx="3066936" cy="1188720"/>
          </a:xfrm>
        </p:spPr>
        <p:txBody>
          <a:bodyPr>
            <a:normAutofit/>
          </a:bodyPr>
          <a:lstStyle/>
          <a:p>
            <a:endParaRPr lang="en-IN" dirty="0"/>
          </a:p>
        </p:txBody>
      </p:sp>
      <p:sp>
        <p:nvSpPr>
          <p:cNvPr id="10" name="Content Placeholder 9">
            <a:extLst>
              <a:ext uri="{FF2B5EF4-FFF2-40B4-BE49-F238E27FC236}">
                <a16:creationId xmlns:a16="http://schemas.microsoft.com/office/drawing/2014/main" id="{DC90A914-41B3-1E98-711C-D36A9AAD4A11}"/>
              </a:ext>
            </a:extLst>
          </p:cNvPr>
          <p:cNvSpPr>
            <a:spLocks noGrp="1"/>
          </p:cNvSpPr>
          <p:nvPr>
            <p:ph idx="1"/>
          </p:nvPr>
        </p:nvSpPr>
        <p:spPr>
          <a:xfrm>
            <a:off x="803246" y="2638044"/>
            <a:ext cx="3063764" cy="3263205"/>
          </a:xfrm>
        </p:spPr>
        <p:txBody>
          <a:bodyPr>
            <a:normAutofit/>
          </a:bodyPr>
          <a:lstStyle/>
          <a:p>
            <a:endParaRPr lang="en-US" dirty="0"/>
          </a:p>
        </p:txBody>
      </p:sp>
      <p:graphicFrame>
        <p:nvGraphicFramePr>
          <p:cNvPr id="8" name="Content Placeholder 4">
            <a:extLst>
              <a:ext uri="{FF2B5EF4-FFF2-40B4-BE49-F238E27FC236}">
                <a16:creationId xmlns:a16="http://schemas.microsoft.com/office/drawing/2014/main" id="{14C7AB6A-024A-4927-BF49-9050366DA41B}"/>
              </a:ext>
            </a:extLst>
          </p:cNvPr>
          <p:cNvGraphicFramePr>
            <a:graphicFrameLocks/>
          </p:cNvGraphicFramePr>
          <p:nvPr/>
        </p:nvGraphicFramePr>
        <p:xfrm>
          <a:off x="4292814" y="276625"/>
          <a:ext cx="8324937" cy="5616683"/>
        </p:xfrm>
        <a:graphic>
          <a:graphicData uri="http://schemas.openxmlformats.org/drawingml/2006/table">
            <a:tbl>
              <a:tblPr firstRow="1" bandRow="1">
                <a:noFill/>
              </a:tblPr>
              <a:tblGrid>
                <a:gridCol w="2454599">
                  <a:extLst>
                    <a:ext uri="{9D8B030D-6E8A-4147-A177-3AD203B41FA5}">
                      <a16:colId xmlns:a16="http://schemas.microsoft.com/office/drawing/2014/main" val="617586358"/>
                    </a:ext>
                  </a:extLst>
                </a:gridCol>
                <a:gridCol w="5870339">
                  <a:extLst>
                    <a:ext uri="{9D8B030D-6E8A-4147-A177-3AD203B41FA5}">
                      <a16:colId xmlns:a16="http://schemas.microsoft.com/office/drawing/2014/main" val="3765683455"/>
                    </a:ext>
                  </a:extLst>
                </a:gridCol>
              </a:tblGrid>
              <a:tr h="328443">
                <a:tc gridSpan="2">
                  <a:txBody>
                    <a:bodyPr/>
                    <a:lstStyle/>
                    <a:p>
                      <a:r>
                        <a:rPr lang="en-IN" sz="800" b="0" cap="none" spc="60">
                          <a:solidFill>
                            <a:schemeClr val="bg1"/>
                          </a:solidFill>
                        </a:rPr>
                        <a:t>Processing</a:t>
                      </a:r>
                    </a:p>
                  </a:txBody>
                  <a:tcPr marL="8835" marR="8835" marT="43737" marB="4417" anchor="ctr">
                    <a:lnL w="12700" cmpd="sng">
                      <a:noFill/>
                    </a:lnL>
                    <a:lnR w="12700" cmpd="sng">
                      <a:noFill/>
                    </a:lnR>
                    <a:lnT w="19050" cap="flat" cmpd="sng" algn="ctr">
                      <a:noFill/>
                      <a:prstDash val="solid"/>
                    </a:lnT>
                    <a:lnB w="38100" cmpd="sng">
                      <a:noFill/>
                    </a:lnB>
                    <a:solidFill>
                      <a:schemeClr val="accent1"/>
                    </a:solidFill>
                  </a:tcPr>
                </a:tc>
                <a:tc hMerge="1">
                  <a:txBody>
                    <a:bodyPr/>
                    <a:lstStyle/>
                    <a:p>
                      <a:endParaRPr lang="en-IN"/>
                    </a:p>
                  </a:txBody>
                  <a:tcPr/>
                </a:tc>
                <a:extLst>
                  <a:ext uri="{0D108BD9-81ED-4DB2-BD59-A6C34878D82A}">
                    <a16:rowId xmlns:a16="http://schemas.microsoft.com/office/drawing/2014/main" val="3649167702"/>
                  </a:ext>
                </a:extLst>
              </a:tr>
              <a:tr h="302173">
                <a:tc>
                  <a:txBody>
                    <a:bodyPr/>
                    <a:lstStyle/>
                    <a:p>
                      <a:pPr fontAlgn="t"/>
                      <a:r>
                        <a:rPr lang="en-IN" sz="700" cap="none" spc="0">
                          <a:solidFill>
                            <a:schemeClr val="tx1"/>
                          </a:solidFill>
                          <a:effectLst/>
                        </a:rPr>
                        <a:t>Parameter</a:t>
                      </a:r>
                    </a:p>
                  </a:txBody>
                  <a:tcPr marL="8835" marR="8835" marT="43737" marB="4417">
                    <a:lnL w="12700" cmpd="sng">
                      <a:noFill/>
                      <a:prstDash val="solid"/>
                    </a:lnL>
                    <a:lnR w="12700" cmpd="sng">
                      <a:noFill/>
                      <a:prstDash val="solid"/>
                    </a:lnR>
                    <a:lnT w="38100" cmpd="sng">
                      <a:noFill/>
                    </a:lnT>
                    <a:lnB w="12700" cap="flat" cmpd="sng" algn="ctr">
                      <a:noFill/>
                      <a:prstDash val="solid"/>
                    </a:lnB>
                    <a:noFill/>
                  </a:tcPr>
                </a:tc>
                <a:tc>
                  <a:txBody>
                    <a:bodyPr/>
                    <a:lstStyle/>
                    <a:p>
                      <a:pPr fontAlgn="t"/>
                      <a:r>
                        <a:rPr lang="en-IN" sz="700" cap="none" spc="0">
                          <a:solidFill>
                            <a:schemeClr val="tx1"/>
                          </a:solidFill>
                          <a:effectLst/>
                        </a:rPr>
                        <a:t>Description</a:t>
                      </a:r>
                    </a:p>
                  </a:txBody>
                  <a:tcPr marL="8835" marR="8835" marT="43737" marB="4417">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687643321"/>
                  </a:ext>
                </a:extLst>
              </a:tr>
              <a:tr h="302173">
                <a:tc>
                  <a:txBody>
                    <a:bodyPr/>
                    <a:lstStyle/>
                    <a:p>
                      <a:pPr fontAlgn="t"/>
                      <a:r>
                        <a:rPr lang="en-IN" sz="700" b="1" cap="none" spc="0">
                          <a:solidFill>
                            <a:schemeClr val="tx1"/>
                          </a:solidFill>
                          <a:effectLst/>
                        </a:rPr>
                        <a:t>From</a:t>
                      </a:r>
                      <a:endParaRPr lang="en-IN" sz="700" cap="none" spc="0">
                        <a:solidFill>
                          <a:schemeClr val="tx1"/>
                        </a:solidFill>
                        <a:effectLst/>
                      </a:endParaRPr>
                    </a:p>
                  </a:txBody>
                  <a:tcPr marL="8835" marR="8835" marT="43737" marB="4417">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t"/>
                      <a:r>
                        <a:rPr lang="en-US" sz="700" cap="none" spc="0">
                          <a:solidFill>
                            <a:schemeClr val="tx1"/>
                          </a:solidFill>
                          <a:effectLst/>
                        </a:rPr>
                        <a:t>E-mail address that the message comes from.</a:t>
                      </a:r>
                    </a:p>
                  </a:txBody>
                  <a:tcPr marL="8835" marR="8835" marT="43737" marB="4417">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192453091"/>
                  </a:ext>
                </a:extLst>
              </a:tr>
              <a:tr h="399603">
                <a:tc>
                  <a:txBody>
                    <a:bodyPr/>
                    <a:lstStyle/>
                    <a:p>
                      <a:pPr fontAlgn="t"/>
                      <a:r>
                        <a:rPr lang="en-IN" sz="700" b="1" cap="none" spc="0" dirty="0">
                          <a:solidFill>
                            <a:schemeClr val="tx1"/>
                          </a:solidFill>
                          <a:effectLst/>
                        </a:rPr>
                        <a:t>To</a:t>
                      </a:r>
                      <a:endParaRPr lang="en-IN" sz="700" cap="none" spc="0" dirty="0">
                        <a:solidFill>
                          <a:schemeClr val="tx1"/>
                        </a:solidFill>
                        <a:effectLst/>
                      </a:endParaRPr>
                    </a:p>
                  </a:txBody>
                  <a:tcPr marL="8835" marR="8835" marT="43737" marB="4417">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t"/>
                      <a:r>
                        <a:rPr lang="en-US" sz="700" cap="none" spc="0" dirty="0">
                          <a:solidFill>
                            <a:schemeClr val="tx1"/>
                          </a:solidFill>
                          <a:effectLst/>
                        </a:rPr>
                        <a:t>E-mail address that the message is sent </a:t>
                      </a:r>
                      <a:r>
                        <a:rPr lang="en-US" sz="700" cap="none" spc="0" dirty="0" err="1">
                          <a:solidFill>
                            <a:schemeClr val="tx1"/>
                          </a:solidFill>
                          <a:effectLst/>
                        </a:rPr>
                        <a:t>to.If</a:t>
                      </a:r>
                      <a:r>
                        <a:rPr lang="en-US" sz="700" cap="none" spc="0" dirty="0">
                          <a:solidFill>
                            <a:schemeClr val="tx1"/>
                          </a:solidFill>
                          <a:effectLst/>
                        </a:rPr>
                        <a:t> you want to configure multiple mail receivers, use a comma (,) to separate the addresses.</a:t>
                      </a:r>
                    </a:p>
                    <a:p>
                      <a:pPr fontAlgn="t"/>
                      <a:r>
                        <a:rPr lang="en-US" sz="700" cap="none" spc="0" dirty="0">
                          <a:solidFill>
                            <a:schemeClr val="tx1"/>
                          </a:solidFill>
                          <a:effectLst/>
                        </a:rPr>
                        <a:t>Example: name1@example.com, name2@example.com, name3@example.com</a:t>
                      </a:r>
                    </a:p>
                  </a:txBody>
                  <a:tcPr marL="8835" marR="8835" marT="43737" marB="4417">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199157397"/>
                  </a:ext>
                </a:extLst>
              </a:tr>
              <a:tr h="499288">
                <a:tc>
                  <a:txBody>
                    <a:bodyPr/>
                    <a:lstStyle/>
                    <a:p>
                      <a:pPr fontAlgn="t"/>
                      <a:r>
                        <a:rPr lang="en-IN" sz="700" b="1" cap="none" spc="0" dirty="0">
                          <a:solidFill>
                            <a:schemeClr val="tx1"/>
                          </a:solidFill>
                          <a:effectLst/>
                        </a:rPr>
                        <a:t>Cc</a:t>
                      </a:r>
                      <a:endParaRPr lang="en-IN" sz="700" cap="none" spc="0" dirty="0">
                        <a:solidFill>
                          <a:schemeClr val="tx1"/>
                        </a:solidFill>
                        <a:effectLst/>
                      </a:endParaRPr>
                    </a:p>
                  </a:txBody>
                  <a:tcPr marL="8835" marR="8835" marT="43737" marB="4417">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t"/>
                      <a:r>
                        <a:rPr lang="en-US" sz="700" cap="none" spc="0">
                          <a:solidFill>
                            <a:schemeClr val="tx1"/>
                          </a:solidFill>
                          <a:effectLst/>
                        </a:rPr>
                        <a:t>Additional e-mail addresses that the e-mail is to be sent to.These addresses are visible to the receiver.</a:t>
                      </a:r>
                    </a:p>
                    <a:p>
                      <a:pPr fontAlgn="t"/>
                      <a:r>
                        <a:rPr lang="en-US" sz="700" cap="none" spc="0">
                          <a:solidFill>
                            <a:schemeClr val="tx1"/>
                          </a:solidFill>
                          <a:effectLst/>
                        </a:rPr>
                        <a:t>If you want to configure multiple mail receivers, use a comma (,) to separate the addresses.</a:t>
                      </a:r>
                    </a:p>
                    <a:p>
                      <a:pPr fontAlgn="t"/>
                      <a:r>
                        <a:rPr lang="en-US" sz="700" cap="none" spc="0">
                          <a:solidFill>
                            <a:schemeClr val="tx1"/>
                          </a:solidFill>
                          <a:effectLst/>
                        </a:rPr>
                        <a:t>Example: name1@example.com, name2@example.com, name3@example.com</a:t>
                      </a:r>
                    </a:p>
                  </a:txBody>
                  <a:tcPr marL="8835" marR="8835" marT="43737" marB="4417">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816151316"/>
                  </a:ext>
                </a:extLst>
              </a:tr>
              <a:tr h="645420">
                <a:tc>
                  <a:txBody>
                    <a:bodyPr/>
                    <a:lstStyle/>
                    <a:p>
                      <a:pPr fontAlgn="t"/>
                      <a:r>
                        <a:rPr lang="en-IN" sz="700" b="1" cap="none" spc="0">
                          <a:solidFill>
                            <a:schemeClr val="tx1"/>
                          </a:solidFill>
                          <a:effectLst/>
                        </a:rPr>
                        <a:t>Bcc</a:t>
                      </a:r>
                      <a:endParaRPr lang="en-IN" sz="700" cap="none" spc="0">
                        <a:solidFill>
                          <a:schemeClr val="tx1"/>
                        </a:solidFill>
                        <a:effectLst/>
                      </a:endParaRPr>
                    </a:p>
                  </a:txBody>
                  <a:tcPr marL="8835" marR="8835" marT="43737" marB="4417">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t"/>
                      <a:r>
                        <a:rPr lang="en-US" sz="700" cap="none" spc="0" dirty="0">
                          <a:solidFill>
                            <a:schemeClr val="tx1"/>
                          </a:solidFill>
                          <a:effectLst/>
                        </a:rPr>
                        <a:t>Additional e-mail addresses that the e-mail is to be sent </a:t>
                      </a:r>
                      <a:r>
                        <a:rPr lang="en-US" sz="700" cap="none" spc="0" dirty="0" err="1">
                          <a:solidFill>
                            <a:schemeClr val="tx1"/>
                          </a:solidFill>
                          <a:effectLst/>
                        </a:rPr>
                        <a:t>to.These</a:t>
                      </a:r>
                      <a:r>
                        <a:rPr lang="en-US" sz="700" cap="none" spc="0" dirty="0">
                          <a:solidFill>
                            <a:schemeClr val="tx1"/>
                          </a:solidFill>
                          <a:effectLst/>
                        </a:rPr>
                        <a:t> addresses aren’t visible to the receiver.</a:t>
                      </a:r>
                    </a:p>
                    <a:p>
                      <a:pPr fontAlgn="t"/>
                      <a:r>
                        <a:rPr lang="en-US" sz="700" cap="none" spc="0" dirty="0">
                          <a:solidFill>
                            <a:schemeClr val="tx1"/>
                          </a:solidFill>
                          <a:effectLst/>
                        </a:rPr>
                        <a:t>If you want to configure multiple mail receivers, use a comma (,) to separate the addresses.</a:t>
                      </a:r>
                    </a:p>
                    <a:p>
                      <a:pPr fontAlgn="t"/>
                      <a:r>
                        <a:rPr lang="en-US" sz="700" cap="none" spc="0" dirty="0">
                          <a:solidFill>
                            <a:schemeClr val="tx1"/>
                          </a:solidFill>
                          <a:effectLst/>
                        </a:rPr>
                        <a:t>Example: name1@example.com, name2@example.com, name3@example.com</a:t>
                      </a:r>
                    </a:p>
                  </a:txBody>
                  <a:tcPr marL="8835" marR="8835" marT="43737" marB="4417">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370378560"/>
                  </a:ext>
                </a:extLst>
              </a:tr>
              <a:tr h="302173">
                <a:tc>
                  <a:txBody>
                    <a:bodyPr/>
                    <a:lstStyle/>
                    <a:p>
                      <a:pPr fontAlgn="t"/>
                      <a:r>
                        <a:rPr lang="en-IN" sz="700" b="1" cap="none" spc="0">
                          <a:solidFill>
                            <a:schemeClr val="tx1"/>
                          </a:solidFill>
                          <a:effectLst/>
                        </a:rPr>
                        <a:t>Subject</a:t>
                      </a:r>
                      <a:endParaRPr lang="en-IN" sz="700" cap="none" spc="0">
                        <a:solidFill>
                          <a:schemeClr val="tx1"/>
                        </a:solidFill>
                        <a:effectLst/>
                      </a:endParaRPr>
                    </a:p>
                  </a:txBody>
                  <a:tcPr marL="8835" marR="8835" marT="43737" marB="4417">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t"/>
                      <a:r>
                        <a:rPr lang="en-US" sz="700" cap="none" spc="0">
                          <a:solidFill>
                            <a:schemeClr val="tx1"/>
                          </a:solidFill>
                          <a:effectLst/>
                        </a:rPr>
                        <a:t>Subject of the e-mail message.</a:t>
                      </a:r>
                    </a:p>
                  </a:txBody>
                  <a:tcPr marL="8835" marR="8835" marT="43737" marB="4417">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655437354"/>
                  </a:ext>
                </a:extLst>
              </a:tr>
              <a:tr h="696404">
                <a:tc>
                  <a:txBody>
                    <a:bodyPr/>
                    <a:lstStyle/>
                    <a:p>
                      <a:pPr fontAlgn="t"/>
                      <a:r>
                        <a:rPr lang="en-IN" sz="700" b="1" cap="none" spc="0">
                          <a:solidFill>
                            <a:schemeClr val="tx1"/>
                          </a:solidFill>
                          <a:effectLst/>
                        </a:rPr>
                        <a:t>Mail Body</a:t>
                      </a:r>
                      <a:endParaRPr lang="en-IN" sz="700" cap="none" spc="0">
                        <a:solidFill>
                          <a:schemeClr val="tx1"/>
                        </a:solidFill>
                        <a:effectLst/>
                      </a:endParaRPr>
                    </a:p>
                  </a:txBody>
                  <a:tcPr marL="8835" marR="8835" marT="43737" marB="4417">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t"/>
                      <a:r>
                        <a:rPr lang="en-US" sz="700" cap="none" spc="0">
                          <a:solidFill>
                            <a:schemeClr val="tx1"/>
                          </a:solidFill>
                          <a:effectLst/>
                        </a:rPr>
                        <a:t>Specifies the text of an e-mail message.As default entry, the following expression is set:</a:t>
                      </a:r>
                    </a:p>
                    <a:p>
                      <a:pPr fontAlgn="t"/>
                      <a:r>
                        <a:rPr lang="en-US" sz="700" cap="none" spc="0">
                          <a:solidFill>
                            <a:schemeClr val="tx1"/>
                          </a:solidFill>
                          <a:effectLst/>
                        </a:rPr>
                        <a:t>${in.body}</a:t>
                      </a:r>
                    </a:p>
                    <a:p>
                      <a:pPr fontAlgn="t"/>
                      <a:r>
                        <a:rPr lang="en-US" sz="700" cap="none" spc="0">
                          <a:solidFill>
                            <a:schemeClr val="tx1"/>
                          </a:solidFill>
                          <a:effectLst/>
                        </a:rPr>
                        <a:t>If you keep the default setting, the message body (as determined by this dynamic expression) is sent to the receiver.</a:t>
                      </a:r>
                    </a:p>
                  </a:txBody>
                  <a:tcPr marL="8835" marR="8835" marT="43737" marB="4417">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581746429"/>
                  </a:ext>
                </a:extLst>
              </a:tr>
              <a:tr h="2141005">
                <a:tc>
                  <a:txBody>
                    <a:bodyPr/>
                    <a:lstStyle/>
                    <a:p>
                      <a:pPr fontAlgn="t"/>
                      <a:r>
                        <a:rPr lang="en-IN" sz="700" b="1" cap="none" spc="0">
                          <a:solidFill>
                            <a:schemeClr val="tx1"/>
                          </a:solidFill>
                          <a:effectLst/>
                        </a:rPr>
                        <a:t>Body MIME Type</a:t>
                      </a:r>
                      <a:endParaRPr lang="en-IN" sz="700" cap="none" spc="0">
                        <a:solidFill>
                          <a:schemeClr val="tx1"/>
                        </a:solidFill>
                        <a:effectLst/>
                      </a:endParaRPr>
                    </a:p>
                  </a:txBody>
                  <a:tcPr marL="8835" marR="8835" marT="43737" marB="4417">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t"/>
                      <a:r>
                        <a:rPr lang="en-US" sz="700" cap="none" spc="0" dirty="0">
                          <a:solidFill>
                            <a:schemeClr val="tx1"/>
                          </a:solidFill>
                          <a:effectLst/>
                        </a:rPr>
                        <a:t>Specifies the type of the message body. This type determines how the message is displayed by different user agents.</a:t>
                      </a:r>
                    </a:p>
                    <a:p>
                      <a:pPr fontAlgn="t"/>
                      <a:r>
                        <a:rPr lang="en-US" sz="700" cap="none" spc="0" dirty="0">
                          <a:solidFill>
                            <a:schemeClr val="tx1"/>
                          </a:solidFill>
                          <a:effectLst/>
                        </a:rPr>
                        <a:t>You can select from the following MIME types:</a:t>
                      </a:r>
                    </a:p>
                    <a:p>
                      <a:pPr fontAlgn="t">
                        <a:buFont typeface="Arial" panose="020B0604020202020204" pitchFamily="34" charset="0"/>
                        <a:buChar char="•"/>
                      </a:pPr>
                      <a:r>
                        <a:rPr lang="en-US" sz="700" b="1" cap="none" spc="0" dirty="0">
                          <a:solidFill>
                            <a:schemeClr val="tx1"/>
                          </a:solidFill>
                          <a:effectLst/>
                        </a:rPr>
                        <a:t>Text/Plain</a:t>
                      </a:r>
                      <a:r>
                        <a:rPr lang="en-US" sz="700" cap="none" spc="0" dirty="0">
                          <a:solidFill>
                            <a:schemeClr val="tx1"/>
                          </a:solidFill>
                          <a:effectLst/>
                        </a:rPr>
                        <a:t> (default setting)</a:t>
                      </a:r>
                    </a:p>
                    <a:p>
                      <a:pPr fontAlgn="t">
                        <a:buFont typeface="Arial" panose="020B0604020202020204" pitchFamily="34" charset="0"/>
                        <a:buChar char="•"/>
                      </a:pPr>
                      <a:r>
                        <a:rPr lang="en-US" sz="700" b="1" cap="none" spc="0" dirty="0">
                          <a:solidFill>
                            <a:schemeClr val="tx1"/>
                          </a:solidFill>
                          <a:effectLst/>
                        </a:rPr>
                        <a:t>Text/CSV</a:t>
                      </a:r>
                      <a:endParaRPr lang="en-US" sz="700" cap="none" spc="0" dirty="0">
                        <a:solidFill>
                          <a:schemeClr val="tx1"/>
                        </a:solidFill>
                        <a:effectLst/>
                      </a:endParaRPr>
                    </a:p>
                    <a:p>
                      <a:pPr fontAlgn="t">
                        <a:buFont typeface="Arial" panose="020B0604020202020204" pitchFamily="34" charset="0"/>
                        <a:buChar char="•"/>
                      </a:pPr>
                      <a:r>
                        <a:rPr lang="en-US" sz="700" b="1" cap="none" spc="0" dirty="0">
                          <a:solidFill>
                            <a:schemeClr val="tx1"/>
                          </a:solidFill>
                          <a:effectLst/>
                        </a:rPr>
                        <a:t>Text/HTML</a:t>
                      </a:r>
                      <a:endParaRPr lang="en-US" sz="700" cap="none" spc="0" dirty="0">
                        <a:solidFill>
                          <a:schemeClr val="tx1"/>
                        </a:solidFill>
                        <a:effectLst/>
                      </a:endParaRPr>
                    </a:p>
                    <a:p>
                      <a:pPr fontAlgn="t">
                        <a:buFont typeface="Arial" panose="020B0604020202020204" pitchFamily="34" charset="0"/>
                        <a:buChar char="•"/>
                      </a:pPr>
                      <a:r>
                        <a:rPr lang="en-US" sz="700" b="1" cap="none" spc="0" dirty="0">
                          <a:solidFill>
                            <a:schemeClr val="tx1"/>
                          </a:solidFill>
                          <a:effectLst/>
                        </a:rPr>
                        <a:t>Application/XML</a:t>
                      </a:r>
                      <a:endParaRPr lang="en-US" sz="700" cap="none" spc="0" dirty="0">
                        <a:solidFill>
                          <a:schemeClr val="tx1"/>
                        </a:solidFill>
                        <a:effectLst/>
                      </a:endParaRPr>
                    </a:p>
                    <a:p>
                      <a:pPr fontAlgn="t">
                        <a:buFont typeface="Arial" panose="020B0604020202020204" pitchFamily="34" charset="0"/>
                        <a:buChar char="•"/>
                      </a:pPr>
                      <a:r>
                        <a:rPr lang="en-US" sz="700" b="1" cap="none" spc="0" dirty="0">
                          <a:solidFill>
                            <a:schemeClr val="tx1"/>
                          </a:solidFill>
                          <a:effectLst/>
                        </a:rPr>
                        <a:t>Application/JSON</a:t>
                      </a:r>
                      <a:endParaRPr lang="en-US" sz="700" cap="none" spc="0" dirty="0">
                        <a:solidFill>
                          <a:schemeClr val="tx1"/>
                        </a:solidFill>
                        <a:effectLst/>
                      </a:endParaRPr>
                    </a:p>
                    <a:p>
                      <a:pPr fontAlgn="t">
                        <a:buFont typeface="Arial" panose="020B0604020202020204" pitchFamily="34" charset="0"/>
                        <a:buChar char="•"/>
                      </a:pPr>
                      <a:r>
                        <a:rPr lang="en-US" sz="700" b="1" cap="none" spc="0" dirty="0">
                          <a:solidFill>
                            <a:schemeClr val="tx1"/>
                          </a:solidFill>
                          <a:effectLst/>
                        </a:rPr>
                        <a:t>Application/Octet-Stream</a:t>
                      </a:r>
                      <a:endParaRPr lang="en-US" sz="700" cap="none" spc="0" dirty="0">
                        <a:solidFill>
                          <a:schemeClr val="tx1"/>
                        </a:solidFill>
                        <a:effectLst/>
                      </a:endParaRPr>
                    </a:p>
                    <a:p>
                      <a:pPr fontAlgn="t">
                        <a:buFont typeface="Arial" panose="020B0604020202020204" pitchFamily="34" charset="0"/>
                        <a:buChar char="•"/>
                      </a:pPr>
                      <a:r>
                        <a:rPr lang="en-US" sz="700" b="1" cap="none" spc="0" dirty="0">
                          <a:solidFill>
                            <a:schemeClr val="tx1"/>
                          </a:solidFill>
                          <a:effectLst/>
                        </a:rPr>
                        <a:t>Application/ZIP</a:t>
                      </a:r>
                      <a:endParaRPr lang="en-US" sz="700" cap="none" spc="0" dirty="0">
                        <a:solidFill>
                          <a:schemeClr val="tx1"/>
                        </a:solidFill>
                        <a:effectLst/>
                      </a:endParaRPr>
                    </a:p>
                    <a:p>
                      <a:pPr fontAlgn="t">
                        <a:buFont typeface="Arial" panose="020B0604020202020204" pitchFamily="34" charset="0"/>
                        <a:buChar char="•"/>
                      </a:pPr>
                      <a:r>
                        <a:rPr lang="en-US" sz="700" b="1" cap="none" spc="0" dirty="0">
                          <a:solidFill>
                            <a:schemeClr val="tx1"/>
                          </a:solidFill>
                          <a:effectLst/>
                        </a:rPr>
                        <a:t>Application/X-</a:t>
                      </a:r>
                      <a:r>
                        <a:rPr lang="en-US" sz="700" b="1" cap="none" spc="0" dirty="0" err="1">
                          <a:solidFill>
                            <a:schemeClr val="tx1"/>
                          </a:solidFill>
                          <a:effectLst/>
                        </a:rPr>
                        <a:t>Gzip</a:t>
                      </a:r>
                      <a:endParaRPr lang="en-US" sz="700" cap="none" spc="0" dirty="0">
                        <a:solidFill>
                          <a:schemeClr val="tx1"/>
                        </a:solidFill>
                        <a:effectLst/>
                      </a:endParaRPr>
                    </a:p>
                  </a:txBody>
                  <a:tcPr marL="8835" marR="8835" marT="43737" marB="4417">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375499972"/>
                  </a:ext>
                </a:extLst>
              </a:tr>
            </a:tbl>
          </a:graphicData>
        </a:graphic>
      </p:graphicFrame>
    </p:spTree>
    <p:extLst>
      <p:ext uri="{BB962C8B-B14F-4D97-AF65-F5344CB8AC3E}">
        <p14:creationId xmlns:p14="http://schemas.microsoft.com/office/powerpoint/2010/main" val="2496332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raphical user interface, application, email&#10;&#10;Description automatically generated">
            <a:extLst>
              <a:ext uri="{FF2B5EF4-FFF2-40B4-BE49-F238E27FC236}">
                <a16:creationId xmlns:a16="http://schemas.microsoft.com/office/drawing/2014/main" id="{0883B32D-0706-4EA6-A2B9-40B94BB5680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1112" b="1"/>
          <a:stretch/>
        </p:blipFill>
        <p:spPr bwMode="auto">
          <a:xfrm>
            <a:off x="28" y="13"/>
            <a:ext cx="12191973" cy="6857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3108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2256</Words>
  <Application>Microsoft Office PowerPoint</Application>
  <PresentationFormat>Widescreen</PresentationFormat>
  <Paragraphs>192</Paragraphs>
  <Slides>49</Slides>
  <Notes>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8" baseType="lpstr">
      <vt:lpstr>72</vt:lpstr>
      <vt:lpstr>Arial</vt:lpstr>
      <vt:lpstr>BentonSansRegular</vt:lpstr>
      <vt:lpstr>Calibri</vt:lpstr>
      <vt:lpstr>Calibri Light</vt:lpstr>
      <vt:lpstr>Google Sans</vt:lpstr>
      <vt:lpstr>Google Sans Text</vt:lpstr>
      <vt:lpstr>Office Theme</vt:lpstr>
      <vt:lpstr>Bitmap Image</vt:lpstr>
      <vt:lpstr>PowerPoint Presentation</vt:lpstr>
      <vt:lpstr>PowerPoint Presentation</vt:lpstr>
      <vt:lpstr>PowerPoint Presentation</vt:lpstr>
      <vt:lpstr>Agenda</vt:lpstr>
      <vt:lpstr>MAIL ADapter</vt:lpstr>
      <vt:lpstr>PowerPoint Presentation</vt:lpstr>
      <vt:lpstr>MAIL</vt:lpstr>
      <vt:lpstr>PowerPoint Presentation</vt:lpstr>
      <vt:lpstr>PowerPoint Presentation</vt:lpstr>
      <vt:lpstr>Gmail integration with SAP CPI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the ‘Manage Security Material’ page, select ‘Add’, then ‘User Credentials’, as shown in the figure below.                              </vt:lpstr>
      <vt:lpstr>PowerPoint Presentation</vt:lpstr>
      <vt:lpstr>PowerPoint Presentation</vt:lpstr>
      <vt:lpstr>PowerPoint Presentation</vt:lpstr>
      <vt:lpstr>PowerPoint Presentation</vt:lpstr>
      <vt:lpstr>In the ‘Manage Keystore’ page, click ‘Add’, then ‘Certificate’, as shown in the figure below.                  </vt:lpstr>
      <vt:lpstr>PowerPoint Presentation</vt:lpstr>
      <vt:lpstr>Repeat the addition of the second certificate, as shown in the figure below.               </vt:lpstr>
      <vt:lpstr>PowerPoint Presentation</vt:lpstr>
      <vt:lpstr>PowerPoint Presentation</vt:lpstr>
      <vt:lpstr>Below is the configuration in the ‘General’ Tab              </vt:lpstr>
      <vt:lpstr>PowerPoint Presentation</vt:lpstr>
      <vt:lpstr>PowerPoint Presentation</vt:lpstr>
      <vt:lpstr>PowerPoint Presentation</vt:lpstr>
      <vt:lpstr>Step 6: Testing the Integration Flow  </vt:lpstr>
      <vt:lpstr>PowerPoint Presentation</vt:lpstr>
      <vt:lpstr>PowerPoint Presentation</vt:lpstr>
      <vt:lpstr>Data Store</vt:lpstr>
      <vt:lpstr>Data Store</vt:lpstr>
      <vt:lpstr>PowerPoint Presentation</vt:lpstr>
      <vt:lpstr>PowerPoint Presentation</vt:lpstr>
      <vt:lpstr>Data Store</vt:lpstr>
      <vt:lpstr>Data Store</vt:lpstr>
      <vt:lpstr>PowerPoint Presentation</vt:lpstr>
      <vt:lpstr>PowerPoint Presentation</vt:lpstr>
      <vt:lpstr>PowerPoint Presentation</vt:lpstr>
      <vt:lpstr>PowerPoint Presentation</vt:lpstr>
      <vt:lpstr>PowerPoint Presentation</vt:lpstr>
      <vt:lpstr>Summarize</vt:lpstr>
      <vt:lpstr>Summarize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 Anurag</dc:creator>
  <cp:lastModifiedBy>Anurag Anurag</cp:lastModifiedBy>
  <cp:revision>2</cp:revision>
  <dcterms:created xsi:type="dcterms:W3CDTF">2023-07-25T06:23:15Z</dcterms:created>
  <dcterms:modified xsi:type="dcterms:W3CDTF">2023-07-25T07:50:54Z</dcterms:modified>
</cp:coreProperties>
</file>